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ppt" ContentType="application/vnd.ms-powerpoint"/>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4" r:id="rId2"/>
    <p:sldId id="256" r:id="rId3"/>
    <p:sldId id="268" r:id="rId4"/>
    <p:sldId id="267" r:id="rId5"/>
    <p:sldId id="263" r:id="rId6"/>
    <p:sldId id="269" r:id="rId7"/>
    <p:sldId id="264" r:id="rId8"/>
    <p:sldId id="265" r:id="rId9"/>
    <p:sldId id="286" r:id="rId10"/>
    <p:sldId id="285" r:id="rId11"/>
    <p:sldId id="275" r:id="rId12"/>
    <p:sldId id="276" r:id="rId13"/>
    <p:sldId id="274" r:id="rId14"/>
    <p:sldId id="273" r:id="rId15"/>
    <p:sldId id="278" r:id="rId16"/>
    <p:sldId id="279" r:id="rId17"/>
    <p:sldId id="257" r:id="rId18"/>
    <p:sldId id="288" r:id="rId19"/>
    <p:sldId id="258" r:id="rId20"/>
    <p:sldId id="259" r:id="rId21"/>
    <p:sldId id="260" r:id="rId22"/>
    <p:sldId id="261" r:id="rId23"/>
    <p:sldId id="262" r:id="rId24"/>
    <p:sldId id="287" r:id="rId25"/>
    <p:sldId id="270" r:id="rId26"/>
    <p:sldId id="280" r:id="rId27"/>
    <p:sldId id="281"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uario" initials="u"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35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6-09T14:00:42.453" idx="3">
    <p:pos x="5760" y="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FB79B-E0C2-4F5E-B354-01472F252D36}" type="datetimeFigureOut">
              <a:rPr lang="es-ES" smtClean="0"/>
              <a:pPr/>
              <a:t>29/6/16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39F02-A3E2-4A5C-9A4A-7C1A888FAA11}" type="slidenum">
              <a:rPr lang="es-ES" smtClean="0"/>
              <a:pPr/>
              <a:t>‹Nr.›</a:t>
            </a:fld>
            <a:endParaRPr lang="es-ES"/>
          </a:p>
        </p:txBody>
      </p:sp>
    </p:spTree>
    <p:extLst>
      <p:ext uri="{BB962C8B-B14F-4D97-AF65-F5344CB8AC3E}">
        <p14:creationId xmlns:p14="http://schemas.microsoft.com/office/powerpoint/2010/main" val="2070694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A39F02-A3E2-4A5C-9A4A-7C1A888FAA11}" type="slidenum">
              <a:rPr lang="es-ES" smtClean="0"/>
              <a:pPr/>
              <a:t>17</a:t>
            </a:fld>
            <a:endParaRPr lang="es-ES"/>
          </a:p>
        </p:txBody>
      </p:sp>
    </p:spTree>
    <p:extLst>
      <p:ext uri="{BB962C8B-B14F-4D97-AF65-F5344CB8AC3E}">
        <p14:creationId xmlns:p14="http://schemas.microsoft.com/office/powerpoint/2010/main" val="276069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A39F02-A3E2-4A5C-9A4A-7C1A888FAA11}" type="slidenum">
              <a:rPr lang="es-ES" smtClean="0"/>
              <a:pPr/>
              <a:t>20</a:t>
            </a:fld>
            <a:endParaRPr lang="es-ES"/>
          </a:p>
        </p:txBody>
      </p:sp>
    </p:spTree>
    <p:extLst>
      <p:ext uri="{BB962C8B-B14F-4D97-AF65-F5344CB8AC3E}">
        <p14:creationId xmlns:p14="http://schemas.microsoft.com/office/powerpoint/2010/main" val="357148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9FB58022-C5A1-432D-8BD3-F4080861A266}" type="datetimeFigureOut">
              <a:rPr lang="es-ES" smtClean="0"/>
              <a:pPr/>
              <a:t>29/6/16</a:t>
            </a:fld>
            <a:endParaRPr lang="es-E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A212495-B636-40D9-AD48-5ECE50CC9EA1}" type="slidenum">
              <a:rPr lang="es-ES" smtClean="0"/>
              <a:pPr/>
              <a:t>‹Nr.›</a:t>
            </a:fld>
            <a:endParaRPr lang="es-E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FB58022-C5A1-432D-8BD3-F4080861A266}" type="datetimeFigureOut">
              <a:rPr lang="es-ES" smtClean="0"/>
              <a:pPr/>
              <a:t>29/6/16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212495-B636-40D9-AD48-5ECE50CC9EA1}" type="slidenum">
              <a:rPr lang="es-ES" smtClean="0"/>
              <a:pPr/>
              <a:t>‹Nr.›</a:t>
            </a:fld>
            <a:endParaRPr lang="es-E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FB58022-C5A1-432D-8BD3-F4080861A266}" type="datetimeFigureOut">
              <a:rPr lang="es-ES" smtClean="0"/>
              <a:pPr/>
              <a:t>29/6/16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212495-B636-40D9-AD48-5ECE50CC9EA1}" type="slidenum">
              <a:rPr lang="es-ES" smtClean="0"/>
              <a:pPr/>
              <a:t>‹Nr.›</a:t>
            </a:fld>
            <a:endParaRPr lang="es-E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FB58022-C5A1-432D-8BD3-F4080861A266}" type="datetimeFigureOut">
              <a:rPr lang="es-ES" smtClean="0"/>
              <a:pPr/>
              <a:t>29/6/16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212495-B636-40D9-AD48-5ECE50CC9EA1}" type="slidenum">
              <a:rPr lang="es-ES" smtClean="0"/>
              <a:pPr/>
              <a:t>‹Nr.›</a:t>
            </a:fld>
            <a:endParaRPr lang="es-ES"/>
          </a:p>
        </p:txBody>
      </p:sp>
      <p:sp>
        <p:nvSpPr>
          <p:cNvPr id="11" name="Title 10"/>
          <p:cNvSpPr>
            <a:spLocks noGrp="1"/>
          </p:cNvSpPr>
          <p:nvPr>
            <p:ph type="title"/>
          </p:nvPr>
        </p:nvSpPr>
        <p:spPr/>
        <p:txBody>
          <a:bodyPr/>
          <a:lstStyle/>
          <a:p>
            <a:r>
              <a:rPr lang="es-ES" smtClean="0"/>
              <a:t>Haga clic para modificar el estilo de título del patrón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FB58022-C5A1-432D-8BD3-F4080861A266}" type="datetimeFigureOut">
              <a:rPr lang="es-ES" smtClean="0"/>
              <a:pPr/>
              <a:t>29/6/16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A212495-B636-40D9-AD48-5ECE50CC9EA1}" type="slidenum">
              <a:rPr lang="es-ES" smtClean="0"/>
              <a:pPr/>
              <a:t>‹Nr.›</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B58022-C5A1-432D-8BD3-F4080861A266}" type="datetimeFigureOut">
              <a:rPr lang="es-ES" smtClean="0"/>
              <a:pPr/>
              <a:t>29/6/16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212495-B636-40D9-AD48-5ECE50CC9EA1}" type="slidenum">
              <a:rPr lang="es-ES" smtClean="0"/>
              <a:pPr/>
              <a:t>‹Nr.›</a:t>
            </a:fld>
            <a:endParaRPr lang="es-ES"/>
          </a:p>
        </p:txBody>
      </p:sp>
      <p:sp>
        <p:nvSpPr>
          <p:cNvPr id="12" name="Title 1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FB58022-C5A1-432D-8BD3-F4080861A266}" type="datetimeFigureOut">
              <a:rPr lang="es-ES" smtClean="0"/>
              <a:pPr/>
              <a:t>29/6/16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A212495-B636-40D9-AD48-5ECE50CC9EA1}" type="slidenum">
              <a:rPr lang="es-ES" smtClean="0"/>
              <a:pPr/>
              <a:t>‹Nr.›</a:t>
            </a:fld>
            <a:endParaRPr lang="es-E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FB58022-C5A1-432D-8BD3-F4080861A266}" type="datetimeFigureOut">
              <a:rPr lang="es-ES" smtClean="0"/>
              <a:pPr/>
              <a:t>29/6/16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A212495-B636-40D9-AD48-5ECE50CC9EA1}" type="slidenum">
              <a:rPr lang="es-ES" smtClean="0"/>
              <a:pPr/>
              <a:t>‹Nr.›</a:t>
            </a:fld>
            <a:endParaRPr lang="es-E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58022-C5A1-432D-8BD3-F4080861A266}" type="datetimeFigureOut">
              <a:rPr lang="es-ES" smtClean="0"/>
              <a:pPr/>
              <a:t>29/6/16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A212495-B636-40D9-AD48-5ECE50CC9EA1}" type="slidenum">
              <a:rPr lang="es-ES" smtClean="0"/>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FB58022-C5A1-432D-8BD3-F4080861A266}" type="datetimeFigureOut">
              <a:rPr lang="es-ES" smtClean="0"/>
              <a:pPr/>
              <a:t>29/6/16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212495-B636-40D9-AD48-5ECE50CC9EA1}" type="slidenum">
              <a:rPr lang="es-ES" smtClean="0"/>
              <a:pPr/>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FB58022-C5A1-432D-8BD3-F4080861A266}" type="datetimeFigureOut">
              <a:rPr lang="es-ES" smtClean="0"/>
              <a:pPr/>
              <a:t>29/6/16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A212495-B636-40D9-AD48-5ECE50CC9EA1}" type="slidenum">
              <a:rPr lang="es-ES" smtClean="0"/>
              <a:pPr/>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9FB58022-C5A1-432D-8BD3-F4080861A266}" type="datetimeFigureOut">
              <a:rPr lang="es-ES" smtClean="0"/>
              <a:pPr/>
              <a:t>29/6/16</a:t>
            </a:fld>
            <a:endParaRPr lang="es-E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EA212495-B636-40D9-AD48-5ECE50CC9EA1}" type="slidenum">
              <a:rPr lang="es-ES" smtClean="0"/>
              <a:pPr/>
              <a:t>‹Nr.›</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Presentaci_n_de_Microsoft_PowerPoint_97_-_20031.ppt"/><Relationship Id="rId5" Type="http://schemas.openxmlformats.org/officeDocument/2006/relationships/image" Target="../media/image4.emf"/><Relationship Id="rId6" Type="http://schemas.openxmlformats.org/officeDocument/2006/relationships/comments" Target="../comments/comment1.xml"/><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s-AR" smtClean="0"/>
          </a:p>
        </p:txBody>
      </p:sp>
      <p:sp>
        <p:nvSpPr>
          <p:cNvPr id="2051" name="Rectangle 3"/>
          <p:cNvSpPr>
            <a:spLocks noGrp="1" noChangeArrowheads="1"/>
          </p:cNvSpPr>
          <p:nvPr>
            <p:ph type="subTitle"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s-AR" smtClean="0"/>
          </a:p>
        </p:txBody>
      </p:sp>
      <p:graphicFrame>
        <p:nvGraphicFramePr>
          <p:cNvPr id="410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896" name="Presentación" r:id="rId4" imgW="4285548" imgH="3212747" progId="PowerPoint.Show.8">
                  <p:embed/>
                </p:oleObj>
              </mc:Choice>
              <mc:Fallback>
                <p:oleObj name="Presentación" r:id="rId4" imgW="4285548" imgH="3212747" progId="PowerPoint.Show.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4 CuadroTexto"/>
          <p:cNvSpPr txBox="1"/>
          <p:nvPr/>
        </p:nvSpPr>
        <p:spPr>
          <a:xfrm>
            <a:off x="1571604" y="2357430"/>
            <a:ext cx="184731" cy="369332"/>
          </a:xfrm>
          <a:prstGeom prst="rect">
            <a:avLst/>
          </a:prstGeom>
          <a:noFill/>
        </p:spPr>
        <p:txBody>
          <a:bodyPr wrap="none" rtlCol="0">
            <a:spAutoFit/>
          </a:bodyPr>
          <a:lstStyle/>
          <a:p>
            <a:endParaRPr lang="es-ES"/>
          </a:p>
        </p:txBody>
      </p:sp>
      <p:sp>
        <p:nvSpPr>
          <p:cNvPr id="6" name="5 CuadroTexto"/>
          <p:cNvSpPr txBox="1"/>
          <p:nvPr/>
        </p:nvSpPr>
        <p:spPr>
          <a:xfrm>
            <a:off x="500034" y="2428868"/>
            <a:ext cx="184731" cy="369332"/>
          </a:xfrm>
          <a:prstGeom prst="rect">
            <a:avLst/>
          </a:prstGeom>
          <a:noFill/>
        </p:spPr>
        <p:txBody>
          <a:bodyPr wrap="none" rtlCol="0">
            <a:spAutoFit/>
          </a:bodyPr>
          <a:lstStyle/>
          <a:p>
            <a:endParaRPr lang="es-E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571480"/>
            <a:ext cx="7756263" cy="1054250"/>
          </a:xfrm>
        </p:spPr>
        <p:txBody>
          <a:bodyPr/>
          <a:lstStyle/>
          <a:p>
            <a:r>
              <a:rPr lang="es-ES" sz="2400" dirty="0" smtClean="0"/>
              <a:t>Ser </a:t>
            </a:r>
            <a:r>
              <a:rPr lang="es-ES" sz="2400" b="1" dirty="0" smtClean="0">
                <a:solidFill>
                  <a:schemeClr val="tx1"/>
                </a:solidFill>
              </a:rPr>
              <a:t>VLMEN</a:t>
            </a:r>
            <a:r>
              <a:rPr lang="es-ES" sz="2400" dirty="0" smtClean="0">
                <a:solidFill>
                  <a:schemeClr val="tx1"/>
                </a:solidFill>
              </a:rPr>
              <a:t>: es no acumular bienes, ser </a:t>
            </a:r>
            <a:r>
              <a:rPr lang="es-ES" sz="2400" b="1" dirty="0" err="1" smtClean="0">
                <a:solidFill>
                  <a:schemeClr val="tx1"/>
                </a:solidFill>
              </a:rPr>
              <a:t>vlmen</a:t>
            </a:r>
            <a:r>
              <a:rPr lang="es-ES" sz="2400" dirty="0" smtClean="0">
                <a:solidFill>
                  <a:schemeClr val="tx1"/>
                </a:solidFill>
              </a:rPr>
              <a:t> </a:t>
            </a:r>
            <a:r>
              <a:rPr lang="es-ES" sz="2400" dirty="0" smtClean="0"/>
              <a:t>es ser </a:t>
            </a:r>
            <a:r>
              <a:rPr lang="es-ES" sz="2400" b="1" dirty="0" err="1" smtClean="0">
                <a:solidFill>
                  <a:schemeClr val="tx1"/>
                </a:solidFill>
              </a:rPr>
              <a:t>kimce</a:t>
            </a:r>
            <a:r>
              <a:rPr lang="es-ES" sz="2400" dirty="0" smtClean="0"/>
              <a:t> (persona sabia) porque si posee muchos bienes es porque pone en práctica el </a:t>
            </a:r>
            <a:r>
              <a:rPr lang="es-ES" sz="2400" b="1" dirty="0" smtClean="0">
                <a:solidFill>
                  <a:schemeClr val="tx1"/>
                </a:solidFill>
              </a:rPr>
              <a:t>MAPUCE</a:t>
            </a:r>
            <a:r>
              <a:rPr lang="es-ES" sz="2400" dirty="0" smtClean="0"/>
              <a:t> </a:t>
            </a:r>
            <a:r>
              <a:rPr lang="es-ES" sz="2400" b="1" dirty="0" smtClean="0">
                <a:solidFill>
                  <a:schemeClr val="tx1"/>
                </a:solidFill>
              </a:rPr>
              <a:t>KIMVN</a:t>
            </a:r>
            <a:r>
              <a:rPr lang="es-ES" sz="2400" dirty="0" smtClean="0"/>
              <a:t> (Conocimiento </a:t>
            </a:r>
            <a:r>
              <a:rPr lang="es-ES" sz="2400" dirty="0" err="1" smtClean="0"/>
              <a:t>Mapuce</a:t>
            </a:r>
            <a:r>
              <a:rPr lang="es-ES" sz="2400" dirty="0" smtClean="0"/>
              <a:t>) donde da, comparte y </a:t>
            </a:r>
            <a:r>
              <a:rPr lang="es-ES" sz="2400" dirty="0" err="1" smtClean="0"/>
              <a:t>asi</a:t>
            </a:r>
            <a:r>
              <a:rPr lang="es-ES" sz="2400" dirty="0" smtClean="0"/>
              <a:t> recibe. Pu </a:t>
            </a:r>
            <a:r>
              <a:rPr lang="es-ES" sz="2400" b="1" dirty="0" err="1" smtClean="0">
                <a:solidFill>
                  <a:schemeClr val="tx1"/>
                </a:solidFill>
              </a:rPr>
              <a:t>newen</a:t>
            </a:r>
            <a:r>
              <a:rPr lang="es-ES" sz="2400" dirty="0" smtClean="0"/>
              <a:t> –las fuerzas se lo transmiten (</a:t>
            </a:r>
            <a:r>
              <a:rPr lang="es-ES" sz="2400" dirty="0" err="1" smtClean="0"/>
              <a:t>ej.pagi</a:t>
            </a:r>
            <a:r>
              <a:rPr lang="es-ES" sz="2400" dirty="0" smtClean="0"/>
              <a:t>).</a:t>
            </a:r>
            <a:br>
              <a:rPr lang="es-ES" sz="2400" dirty="0" smtClean="0"/>
            </a:br>
            <a:endParaRPr lang="es-ES" sz="2400" dirty="0"/>
          </a:p>
        </p:txBody>
      </p:sp>
      <p:pic>
        <p:nvPicPr>
          <p:cNvPr id="72707" name="Picture 3" descr="D:\fotos_de_villa\20131219_2028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2589578"/>
            <a:ext cx="4929222" cy="3696917"/>
          </a:xfrm>
          <a:prstGeom prst="rect">
            <a:avLst/>
          </a:prstGeom>
          <a:noFill/>
        </p:spPr>
      </p:pic>
      <p:pic>
        <p:nvPicPr>
          <p:cNvPr id="72706" name="Picture 2" descr="D:\documentos varios\FOTO_PAICI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3372" y="2928934"/>
            <a:ext cx="4786346" cy="361950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s-AR" sz="4000" u="sng" smtClean="0"/>
              <a:t>KVME FELEN es  tener NOR KIMVN - educación autónoma.</a:t>
            </a:r>
            <a:endParaRPr lang="es-ES_tradnl" sz="4000" u="sng" smtClean="0"/>
          </a:p>
        </p:txBody>
      </p:sp>
      <p:sp>
        <p:nvSpPr>
          <p:cNvPr id="10243" name="Rectangle 3"/>
          <p:cNvSpPr>
            <a:spLocks noGrp="1" noChangeArrowheads="1"/>
          </p:cNvSpPr>
          <p:nvPr>
            <p:ph type="body" idx="1"/>
          </p:nvPr>
        </p:nvSpPr>
        <p:spPr/>
        <p:txBody>
          <a:bodyPr>
            <a:normAutofit lnSpcReduction="10000"/>
          </a:bodyPr>
          <a:lstStyle/>
          <a:p>
            <a:pPr eaLnBrk="1" hangingPunct="1">
              <a:lnSpc>
                <a:spcPct val="90000"/>
              </a:lnSpc>
              <a:buFont typeface="Wingdings" pitchFamily="2" charset="2"/>
              <a:buNone/>
              <a:defRPr/>
            </a:pPr>
            <a:r>
              <a:rPr lang="es-AR" sz="2800" smtClean="0"/>
              <a:t>    El Pueblo Mapuce entiende que cada Newen cumplen un rol y son parte en la transmisión de Kimvn/ conocimientos. </a:t>
            </a:r>
          </a:p>
          <a:p>
            <a:pPr eaLnBrk="1" hangingPunct="1">
              <a:lnSpc>
                <a:spcPct val="90000"/>
              </a:lnSpc>
              <a:buFont typeface="Wingdings" pitchFamily="2" charset="2"/>
              <a:buNone/>
              <a:defRPr/>
            </a:pPr>
            <a:r>
              <a:rPr lang="es-AR" sz="2800" smtClean="0"/>
              <a:t>    El proceso educativo mapuce comienza desde la misma concepción de la persona, se continúa en vida familiar y comunitaria, siendo fundamental el REWE o GEJUPUWE</a:t>
            </a:r>
          </a:p>
          <a:p>
            <a:pPr eaLnBrk="1" hangingPunct="1">
              <a:lnSpc>
                <a:spcPct val="90000"/>
              </a:lnSpc>
              <a:buFont typeface="Wingdings" pitchFamily="2" charset="2"/>
              <a:buNone/>
              <a:defRPr/>
            </a:pPr>
            <a:r>
              <a:rPr lang="es-AR" sz="2800" smtClean="0"/>
              <a:t>    Este proceso de educación continuará aún después de la desaparición física del CE a través de PEWMA/ sueños</a:t>
            </a:r>
            <a:endParaRPr lang="es-ES_tradnl" sz="2800" smtClean="0"/>
          </a:p>
        </p:txBody>
      </p:sp>
      <p:pic>
        <p:nvPicPr>
          <p:cNvPr id="10244"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700213"/>
            <a:ext cx="290513" cy="268287"/>
          </a:xfrm>
          <a:prstGeom prst="rect">
            <a:avLst/>
          </a:prstGeom>
          <a:noFill/>
          <a:ln w="9525">
            <a:noFill/>
            <a:miter lim="800000"/>
            <a:headEnd/>
            <a:tailEnd/>
          </a:ln>
        </p:spPr>
      </p:pic>
      <p:pic>
        <p:nvPicPr>
          <p:cNvPr id="10245"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3141663"/>
            <a:ext cx="290513" cy="268287"/>
          </a:xfrm>
          <a:prstGeom prst="rect">
            <a:avLst/>
          </a:prstGeom>
          <a:noFill/>
          <a:ln w="9525">
            <a:noFill/>
            <a:miter lim="800000"/>
            <a:headEnd/>
            <a:tailEnd/>
          </a:ln>
        </p:spPr>
      </p:pic>
      <p:pic>
        <p:nvPicPr>
          <p:cNvPr id="10246"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4941888"/>
            <a:ext cx="290513" cy="26828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0244"/>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0245"/>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02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transition xmlns:p14="http://schemas.microsoft.com/office/powerpoint/2010/main">
    <p:pull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WE"/>
          <p:cNvPicPr>
            <a:picLocks noChangeAspect="1" noChangeArrowheads="1"/>
          </p:cNvPicPr>
          <p:nvPr/>
        </p:nvPicPr>
        <p:blipFill>
          <a:blip r:embed="rId2"/>
          <a:srcRect/>
          <a:stretch>
            <a:fillRect/>
          </a:stretch>
        </p:blipFill>
        <p:spPr bwMode="auto">
          <a:xfrm>
            <a:off x="0" y="1412875"/>
            <a:ext cx="9144000" cy="5732463"/>
          </a:xfrm>
          <a:prstGeom prst="rect">
            <a:avLst/>
          </a:prstGeom>
          <a:noFill/>
          <a:ln w="9525">
            <a:noFill/>
            <a:miter lim="800000"/>
            <a:headEnd/>
            <a:tailEnd/>
          </a:ln>
        </p:spPr>
      </p:pic>
      <p:sp>
        <p:nvSpPr>
          <p:cNvPr id="9219" name="Rectangle 3"/>
          <p:cNvSpPr>
            <a:spLocks noGrp="1" noChangeArrowheads="1"/>
          </p:cNvSpPr>
          <p:nvPr>
            <p:ph type="ctrTitle"/>
          </p:nvPr>
        </p:nvSpPr>
        <p:spPr>
          <a:xfrm>
            <a:off x="900113" y="260350"/>
            <a:ext cx="7343775" cy="6921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es-AR" sz="2800" dirty="0" smtClean="0">
                <a:latin typeface="Arial" charset="0"/>
              </a:rPr>
              <a:t>KVME FELEN ES VALORAR AL REWE como nuestro centro de educación</a:t>
            </a:r>
            <a:endParaRPr lang="es-ES" sz="2800" dirty="0" smtClean="0">
              <a:latin typeface="Arial" charset="0"/>
            </a:endParaRPr>
          </a:p>
        </p:txBody>
      </p:sp>
      <p:sp>
        <p:nvSpPr>
          <p:cNvPr id="9220" name="Rectangle 4"/>
          <p:cNvSpPr>
            <a:spLocks noGrp="1" noChangeArrowheads="1"/>
          </p:cNvSpPr>
          <p:nvPr>
            <p:ph type="subTitle" idx="1"/>
          </p:nvPr>
        </p:nvSpPr>
        <p:spPr>
          <a:xfrm>
            <a:off x="1763713" y="404813"/>
            <a:ext cx="6840537" cy="863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defRPr/>
            </a:pPr>
            <a:endParaRPr lang="es-AR" sz="1800" smtClean="0">
              <a:latin typeface="Arial" charset="0"/>
            </a:endParaRPr>
          </a:p>
          <a:p>
            <a:pPr eaLnBrk="1" hangingPunct="1">
              <a:lnSpc>
                <a:spcPct val="80000"/>
              </a:lnSpc>
              <a:defRPr/>
            </a:pPr>
            <a:endParaRPr lang="es-AR" sz="1800" smtClean="0">
              <a:latin typeface="Arial" charset="0"/>
            </a:endParaRPr>
          </a:p>
          <a:p>
            <a:pPr eaLnBrk="1" hangingPunct="1">
              <a:lnSpc>
                <a:spcPct val="80000"/>
              </a:lnSpc>
              <a:defRPr/>
            </a:pPr>
            <a:endParaRPr lang="es-ES" sz="1800" smtClean="0">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p:cTn id="14" dur="500" fill="hold"/>
                                        <p:tgtEl>
                                          <p:spTgt spid="9218"/>
                                        </p:tgtEl>
                                        <p:attrNameLst>
                                          <p:attrName>ppt_w</p:attrName>
                                        </p:attrNameLst>
                                      </p:cBhvr>
                                      <p:tavLst>
                                        <p:tav tm="0">
                                          <p:val>
                                            <p:fltVal val="0"/>
                                          </p:val>
                                        </p:tav>
                                        <p:tav tm="100000">
                                          <p:val>
                                            <p:strVal val="#ppt_w"/>
                                          </p:val>
                                        </p:tav>
                                      </p:tavLst>
                                    </p:anim>
                                    <p:anim calcmode="lin" valueType="num">
                                      <p:cBhvr>
                                        <p:cTn id="15" dur="500" fill="hold"/>
                                        <p:tgtEl>
                                          <p:spTgt spid="92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71550" y="0"/>
            <a:ext cx="7416800" cy="765175"/>
          </a:xfrm>
        </p:spPr>
        <p:txBody>
          <a:bodyPr/>
          <a:lstStyle/>
          <a:p>
            <a:pPr eaLnBrk="1" hangingPunct="1">
              <a:defRPr/>
            </a:pPr>
            <a:r>
              <a:rPr lang="es-AR" sz="3200" u="sng" smtClean="0"/>
              <a:t>KVME FELEN es  ejercer el GEJUPUN</a:t>
            </a:r>
            <a:endParaRPr lang="es-ES" sz="3200" smtClean="0"/>
          </a:p>
        </p:txBody>
      </p:sp>
      <p:pic>
        <p:nvPicPr>
          <p:cNvPr id="8195" name="Picture 3" descr="2"/>
          <p:cNvPicPr>
            <a:picLocks noGrp="1" noChangeAspect="1" noChangeArrowheads="1"/>
          </p:cNvPicPr>
          <p:nvPr>
            <p:ph type="body" idx="1"/>
          </p:nvPr>
        </p:nvPicPr>
        <p:blipFill>
          <a:blip r:embed="rId2"/>
          <a:srcRect/>
          <a:stretch>
            <a:fillRect/>
          </a:stretch>
        </p:blipFill>
        <p:spPr>
          <a:xfrm>
            <a:off x="0" y="908050"/>
            <a:ext cx="9144000" cy="5949950"/>
          </a:xfr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1000"/>
                                        <p:tgtEl>
                                          <p:spTgt spid="8195"/>
                                        </p:tgtEl>
                                      </p:cBhvr>
                                    </p:animEffect>
                                    <p:anim calcmode="lin" valueType="num">
                                      <p:cBhvr>
                                        <p:cTn id="13" dur="1000" fill="hold"/>
                                        <p:tgtEl>
                                          <p:spTgt spid="8195"/>
                                        </p:tgtEl>
                                        <p:attrNameLst>
                                          <p:attrName>ppt_x</p:attrName>
                                        </p:attrNameLst>
                                      </p:cBhvr>
                                      <p:tavLst>
                                        <p:tav tm="0">
                                          <p:val>
                                            <p:strVal val="#ppt_x"/>
                                          </p:val>
                                        </p:tav>
                                        <p:tav tm="100000">
                                          <p:val>
                                            <p:strVal val="#ppt_x"/>
                                          </p:val>
                                        </p:tav>
                                      </p:tavLst>
                                    </p:anim>
                                    <p:anim calcmode="lin" valueType="num">
                                      <p:cBhvr>
                                        <p:cTn id="14"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s-ES_tradnl" smtClean="0"/>
              <a:t>Pilares para un kvme felen</a:t>
            </a:r>
          </a:p>
        </p:txBody>
      </p:sp>
      <p:sp>
        <p:nvSpPr>
          <p:cNvPr id="15363" name="Rectangle 3"/>
          <p:cNvSpPr>
            <a:spLocks noGrp="1" noChangeArrowheads="1"/>
          </p:cNvSpPr>
          <p:nvPr>
            <p:ph type="body" idx="1"/>
          </p:nvPr>
        </p:nvSpPr>
        <p:spPr>
          <a:xfrm>
            <a:off x="758825" y="2214554"/>
            <a:ext cx="8385175" cy="4322762"/>
          </a:xfrm>
        </p:spPr>
        <p:txBody>
          <a:bodyPr/>
          <a:lstStyle/>
          <a:p>
            <a:pPr eaLnBrk="1" hangingPunct="1">
              <a:lnSpc>
                <a:spcPct val="90000"/>
              </a:lnSpc>
              <a:buFont typeface="Wingdings" pitchFamily="2" charset="2"/>
              <a:buNone/>
              <a:defRPr/>
            </a:pPr>
            <a:r>
              <a:rPr lang="es-AR" dirty="0" smtClean="0"/>
              <a:t>   Para que nuestro KVME FELEN sea efectivo, nuestro proyecto de vida se asienta en </a:t>
            </a:r>
            <a:r>
              <a:rPr lang="es-AR" b="1" dirty="0" smtClean="0"/>
              <a:t>tres pilares </a:t>
            </a:r>
            <a:r>
              <a:rPr lang="es-AR" dirty="0" smtClean="0"/>
              <a:t>: WAJ MAPU (</a:t>
            </a:r>
            <a:r>
              <a:rPr lang="es-AR" b="1" dirty="0" smtClean="0"/>
              <a:t>Territorio</a:t>
            </a:r>
            <a:r>
              <a:rPr lang="es-AR" dirty="0" smtClean="0"/>
              <a:t>), el carácter de </a:t>
            </a:r>
            <a:r>
              <a:rPr lang="es-AR" b="1" dirty="0" smtClean="0"/>
              <a:t>PUEBLO</a:t>
            </a:r>
            <a:r>
              <a:rPr lang="es-AR" dirty="0" smtClean="0"/>
              <a:t> ORIGINARIO o preexistente MAPUNCE y KIZU GVNEWVN (</a:t>
            </a:r>
            <a:r>
              <a:rPr lang="es-AR" b="1" dirty="0" smtClean="0"/>
              <a:t>Autonomía</a:t>
            </a:r>
            <a:r>
              <a:rPr lang="es-AR" dirty="0" smtClean="0"/>
              <a:t>). Estos son interdependientes. ‘Pueblo’ significa territorio y autonomía. ‘Territorio’ significa pueblo y autonomía. ‘Autonomía’ significa territorio y da sentido y realidad a nuestra vida como pueblo originario.</a:t>
            </a:r>
            <a:r>
              <a:rPr lang="es-ES_tradnl" dirty="0" smtClean="0"/>
              <a:t> </a:t>
            </a:r>
          </a:p>
        </p:txBody>
      </p:sp>
      <p:pic>
        <p:nvPicPr>
          <p:cNvPr id="15364"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773238"/>
            <a:ext cx="290512" cy="26828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404813"/>
            <a:ext cx="9144000" cy="2160587"/>
          </a:xfrm>
        </p:spPr>
        <p:txBody>
          <a:bodyPr/>
          <a:lstStyle/>
          <a:p>
            <a:pPr eaLnBrk="1" hangingPunct="1">
              <a:defRPr/>
            </a:pPr>
            <a:r>
              <a:rPr lang="es-AR" sz="3200" smtClean="0"/>
              <a:t>La autonomía está vinculada con la interculturalidad</a:t>
            </a:r>
            <a:endParaRPr lang="es-ES_tradnl" sz="4800" smtClean="0"/>
          </a:p>
        </p:txBody>
      </p:sp>
      <p:sp>
        <p:nvSpPr>
          <p:cNvPr id="17411" name="Rectangle 3"/>
          <p:cNvSpPr>
            <a:spLocks noGrp="1" noChangeArrowheads="1"/>
          </p:cNvSpPr>
          <p:nvPr>
            <p:ph type="body" idx="1"/>
          </p:nvPr>
        </p:nvSpPr>
        <p:spPr>
          <a:xfrm>
            <a:off x="457200" y="2636838"/>
            <a:ext cx="8229600" cy="3887787"/>
          </a:xfrm>
        </p:spPr>
        <p:txBody>
          <a:bodyPr/>
          <a:lstStyle/>
          <a:p>
            <a:pPr eaLnBrk="1" hangingPunct="1">
              <a:buFont typeface="Wingdings" pitchFamily="2" charset="2"/>
              <a:buNone/>
              <a:defRPr/>
            </a:pPr>
            <a:r>
              <a:rPr lang="es-MX" b="1" smtClean="0"/>
              <a:t>    Lo intercultural no puede proyectarse sin la autonomía, ya que es necesario que nuestra propia cosmovisión cumpla el rol de revisar las bases actuales de la racionalidad capitalista, el monoculturalismo, el patriarcado y el racismo.</a:t>
            </a:r>
            <a:endParaRPr lang="es-ES_tradnl" b="1" smtClean="0"/>
          </a:p>
        </p:txBody>
      </p:sp>
      <p:pic>
        <p:nvPicPr>
          <p:cNvPr id="17412"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2781300"/>
            <a:ext cx="290513" cy="2682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74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1000"/>
            <a:lum/>
          </a:blip>
          <a:srcRect/>
          <a:tile tx="0" ty="0" sx="100000" sy="100000" flip="none" algn="tl"/>
        </a:blipFill>
        <a:effectLst/>
      </p:bgPr>
    </p:bg>
    <p:spTree>
      <p:nvGrpSpPr>
        <p:cNvPr id="1" name=""/>
        <p:cNvGrpSpPr/>
        <p:nvPr/>
      </p:nvGrpSpPr>
      <p:grpSpPr>
        <a:xfrm>
          <a:off x="0" y="0"/>
          <a:ext cx="0" cy="0"/>
          <a:chOff x="0" y="0"/>
          <a:chExt cx="0" cy="0"/>
        </a:xfrm>
      </p:grpSpPr>
      <p:sp>
        <p:nvSpPr>
          <p:cNvPr id="64513" name="Rectangle 1"/>
          <p:cNvSpPr>
            <a:spLocks noGrp="1" noChangeArrowheads="1"/>
          </p:cNvSpPr>
          <p:nvPr>
            <p:ph idx="1"/>
          </p:nvPr>
        </p:nvSpPr>
        <p:spPr bwMode="auto">
          <a:xfrm>
            <a:off x="0" y="671691"/>
            <a:ext cx="7669600" cy="61863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1800" b="0" i="0" u="sng" strike="noStrike" cap="none" normalizeH="0" baseline="0" dirty="0" smtClean="0">
                <a:ln>
                  <a:noFill/>
                </a:ln>
                <a:solidFill>
                  <a:schemeClr val="tx1"/>
                </a:solidFill>
                <a:effectLst/>
                <a:latin typeface="Calibri" pitchFamily="34" charset="0"/>
                <a:ea typeface="DejaVu Sans"/>
                <a:cs typeface="Times New Roman" pitchFamily="18" charset="0"/>
              </a:rPr>
              <a:t>Respecto al</a:t>
            </a:r>
            <a:r>
              <a:rPr kumimoji="0" lang="es-ES_tradnl" sz="1800" b="1" i="0" u="sng" strike="noStrike" cap="none" normalizeH="0" baseline="0" dirty="0" smtClean="0">
                <a:ln>
                  <a:noFill/>
                </a:ln>
                <a:solidFill>
                  <a:schemeClr val="tx1"/>
                </a:solidFill>
                <a:effectLst/>
                <a:latin typeface="Calibri" pitchFamily="34" charset="0"/>
                <a:ea typeface="DejaVu Sans"/>
                <a:cs typeface="Times New Roman" pitchFamily="18" charset="0"/>
              </a:rPr>
              <a:t> IXOFIJMOGEN</a:t>
            </a:r>
            <a:r>
              <a:rPr kumimoji="0" lang="es-ES_tradnl" sz="1800" b="0" i="0" u="sng" strike="noStrike" cap="none" normalizeH="0" baseline="0" dirty="0" smtClean="0">
                <a:ln>
                  <a:noFill/>
                </a:ln>
                <a:solidFill>
                  <a:schemeClr val="tx1"/>
                </a:solidFill>
                <a:effectLst/>
                <a:latin typeface="Calibri" pitchFamily="34" charset="0"/>
                <a:ea typeface="DejaVu Sans"/>
                <a:cs typeface="Times New Roman" pitchFamily="18" charset="0"/>
              </a:rPr>
              <a:t>, es posible distinguir tres componentes principales: </a:t>
            </a:r>
            <a:endParaRPr kumimoji="0" lang="es-ES" sz="18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1" i="0" u="none" strike="noStrike" cap="none" normalizeH="0" baseline="0" dirty="0" smtClean="0">
                <a:ln>
                  <a:noFill/>
                </a:ln>
                <a:solidFill>
                  <a:schemeClr val="tx1"/>
                </a:solidFill>
                <a:effectLst/>
                <a:latin typeface="Calibri" pitchFamily="34" charset="0"/>
                <a:ea typeface="DejaVu Sans"/>
                <a:cs typeface="Times New Roman" pitchFamily="18" charset="0"/>
              </a:rPr>
              <a:t>Los recursos naturales.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Los recursos naturales corresponden al medioambiente, tierra/territorio,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agua, todos los seres vivos.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1" i="0" u="none" strike="noStrike" cap="none" normalizeH="0" baseline="0" dirty="0" smtClean="0">
                <a:ln>
                  <a:noFill/>
                </a:ln>
                <a:solidFill>
                  <a:schemeClr val="tx1"/>
                </a:solidFill>
                <a:effectLst/>
                <a:latin typeface="Calibri" pitchFamily="34" charset="0"/>
                <a:ea typeface="DejaVu Sans"/>
                <a:cs typeface="Times New Roman" pitchFamily="18" charset="0"/>
              </a:rPr>
              <a:t>La dimensión Económica y productiva.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La dimensión económica se refiere aquella parte de los recursos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naturales que permiten generar la reproducción de las formas de vida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mapuce</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(sea mediante la generación de dinero o bien de recursos para la vida).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1" i="0" u="none" strike="noStrike" cap="none" normalizeH="0" baseline="0" dirty="0" smtClean="0">
                <a:ln>
                  <a:noFill/>
                </a:ln>
                <a:solidFill>
                  <a:schemeClr val="tx1"/>
                </a:solidFill>
                <a:effectLst/>
                <a:latin typeface="Calibri" pitchFamily="34" charset="0"/>
                <a:ea typeface="DejaVu Sans"/>
                <a:cs typeface="Times New Roman" pitchFamily="18" charset="0"/>
              </a:rPr>
              <a:t>Recursos materiales y seres Espiritualidades: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Los recursos materiales corresponden a recursos como infraestructura,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caminos, sedes, etc. que no caben en las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subclasificaciones</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anteriores.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1" i="0" u="sng" strike="noStrike" cap="none" normalizeH="0" baseline="0" dirty="0" smtClean="0">
                <a:ln>
                  <a:noFill/>
                </a:ln>
                <a:solidFill>
                  <a:schemeClr val="tx1"/>
                </a:solidFill>
                <a:effectLst/>
                <a:latin typeface="Calibri" pitchFamily="34" charset="0"/>
                <a:ea typeface="DejaVu Sans"/>
                <a:cs typeface="Times New Roman" pitchFamily="18" charset="0"/>
              </a:rPr>
              <a:t>A nivel del CE</a:t>
            </a:r>
            <a:r>
              <a:rPr kumimoji="0" lang="es-ES_tradnl" sz="1800" b="0" i="0" u="sng" strike="noStrike" cap="none" normalizeH="0" baseline="0" dirty="0" smtClean="0">
                <a:ln>
                  <a:noFill/>
                </a:ln>
                <a:solidFill>
                  <a:schemeClr val="tx1"/>
                </a:solidFill>
                <a:effectLst/>
                <a:latin typeface="Calibri" pitchFamily="34" charset="0"/>
                <a:ea typeface="DejaVu Sans"/>
                <a:cs typeface="Times New Roman" pitchFamily="18" charset="0"/>
              </a:rPr>
              <a:t>, es posible distinguir dos dimensiones más:</a:t>
            </a:r>
            <a:endParaRPr kumimoji="0" lang="es-ES" sz="18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1" i="0" u="none" strike="noStrike" cap="none" normalizeH="0" baseline="0" dirty="0" smtClean="0">
                <a:ln>
                  <a:noFill/>
                </a:ln>
                <a:solidFill>
                  <a:schemeClr val="tx1"/>
                </a:solidFill>
                <a:effectLst/>
                <a:latin typeface="Calibri" pitchFamily="34" charset="0"/>
                <a:ea typeface="DejaVu Sans"/>
                <a:cs typeface="Times New Roman" pitchFamily="18" charset="0"/>
              </a:rPr>
              <a:t>la Político-organizacional.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La dimensión político-organizacional incluye: sistemas de representatividad,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control/decisiones sobre el interno/entorno; sistemas de comunicación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interna y generación de nuevos liderazgos.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1" i="0" u="none" strike="noStrike" cap="none" normalizeH="0" baseline="0" dirty="0" smtClean="0">
                <a:ln>
                  <a:noFill/>
                </a:ln>
                <a:solidFill>
                  <a:schemeClr val="tx1"/>
                </a:solidFill>
                <a:effectLst/>
                <a:latin typeface="Calibri" pitchFamily="34" charset="0"/>
                <a:ea typeface="DejaVu Sans"/>
                <a:cs typeface="Times New Roman" pitchFamily="18" charset="0"/>
              </a:rPr>
              <a:t> y la sociocultural.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La dimensión Sociocultural incluye como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subdimensiones</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la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reculturación</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mugeltun</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a:t>
            </a:r>
            <a:r>
              <a:rPr kumimoji="0" lang="es-ES_tradnl" sz="1800" b="0" i="0" u="none" strike="noStrike" cap="none" normalizeH="0" baseline="0" dirty="0" err="1" smtClean="0">
                <a:ln>
                  <a:noFill/>
                </a:ln>
                <a:solidFill>
                  <a:schemeClr val="tx1"/>
                </a:solidFill>
                <a:effectLst/>
                <a:latin typeface="Calibri" pitchFamily="34" charset="0"/>
                <a:ea typeface="DejaVu Sans"/>
                <a:cs typeface="Times New Roman" pitchFamily="18" charset="0"/>
              </a:rPr>
              <a:t>kimün</a:t>
            </a: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el sistema de autoridades de conocimiento,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la educación/formación de las personas,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_tradnl" sz="1800" b="0" i="0" u="none" strike="noStrike" cap="none" normalizeH="0" baseline="0" dirty="0" smtClean="0">
                <a:ln>
                  <a:noFill/>
                </a:ln>
                <a:solidFill>
                  <a:schemeClr val="tx1"/>
                </a:solidFill>
                <a:effectLst/>
                <a:latin typeface="Calibri" pitchFamily="34" charset="0"/>
                <a:ea typeface="DejaVu Sans"/>
                <a:cs typeface="Times New Roman" pitchFamily="18" charset="0"/>
              </a:rPr>
              <a:t> la salud de las personas.</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357158" y="357166"/>
            <a:ext cx="5102679" cy="369332"/>
          </a:xfrm>
          <a:prstGeom prst="rect">
            <a:avLst/>
          </a:prstGeom>
          <a:noFill/>
        </p:spPr>
        <p:txBody>
          <a:bodyPr wrap="none" rtlCol="0">
            <a:spAutoFit/>
          </a:bodyPr>
          <a:lstStyle/>
          <a:p>
            <a:r>
              <a:rPr lang="es-ES_tradnl" b="1" dirty="0" smtClean="0"/>
              <a:t>el </a:t>
            </a:r>
            <a:r>
              <a:rPr lang="es-ES_tradnl" b="1" dirty="0" err="1" smtClean="0"/>
              <a:t>Kvme</a:t>
            </a:r>
            <a:r>
              <a:rPr lang="es-ES_tradnl" b="1" dirty="0" smtClean="0"/>
              <a:t> </a:t>
            </a:r>
            <a:r>
              <a:rPr lang="es-ES_tradnl" b="1" dirty="0" err="1" smtClean="0"/>
              <a:t>Felen</a:t>
            </a:r>
            <a:r>
              <a:rPr lang="es-ES_tradnl" b="1" dirty="0" smtClean="0"/>
              <a:t> es referido aquí a las personas</a:t>
            </a:r>
            <a:r>
              <a:rPr lang="es-ES_tradnl" dirty="0" smtClean="0"/>
              <a:t>: </a:t>
            </a:r>
            <a:endParaRPr lang="es-ES" dirty="0"/>
          </a:p>
        </p:txBody>
      </p:sp>
    </p:spTree>
    <p:extLst>
      <p:ext uri="{BB962C8B-B14F-4D97-AF65-F5344CB8AC3E}">
        <p14:creationId xmlns:p14="http://schemas.microsoft.com/office/powerpoint/2010/main" val="41126625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S"/>
          </a:p>
        </p:txBody>
      </p:sp>
      <p:sp>
        <p:nvSpPr>
          <p:cNvPr id="3" name="2 Título"/>
          <p:cNvSpPr>
            <a:spLocks noGrp="1"/>
          </p:cNvSpPr>
          <p:nvPr>
            <p:ph type="title"/>
          </p:nvPr>
        </p:nvSpPr>
        <p:spPr/>
        <p:txBody>
          <a:bodyPr/>
          <a:lstStyle/>
          <a:p>
            <a:endParaRPr lang="es-ES"/>
          </a:p>
        </p:txBody>
      </p:sp>
      <p:sp>
        <p:nvSpPr>
          <p:cNvPr id="4" name="3 Rectángulo"/>
          <p:cNvSpPr/>
          <p:nvPr/>
        </p:nvSpPr>
        <p:spPr>
          <a:xfrm>
            <a:off x="0" y="928670"/>
            <a:ext cx="9144000" cy="6186309"/>
          </a:xfrm>
          <a:prstGeom prst="rect">
            <a:avLst/>
          </a:prstGeom>
        </p:spPr>
        <p:txBody>
          <a:bodyPr wrap="square">
            <a:spAutoFit/>
          </a:bodyPr>
          <a:lstStyle/>
          <a:p>
            <a:r>
              <a:rPr lang="es-ES_tradnl" b="1" dirty="0" smtClean="0"/>
              <a:t>1</a:t>
            </a:r>
            <a:r>
              <a:rPr lang="es-ES_tradnl" dirty="0" smtClean="0"/>
              <a:t>. </a:t>
            </a:r>
            <a:r>
              <a:rPr lang="es-ES_tradnl" b="1" dirty="0" smtClean="0"/>
              <a:t>religioso:</a:t>
            </a:r>
          </a:p>
          <a:p>
            <a:r>
              <a:rPr lang="es-ES_tradnl" dirty="0" smtClean="0"/>
              <a:t>refiere a las relaciones entre la comunidad u organización </a:t>
            </a:r>
            <a:r>
              <a:rPr lang="es-ES_tradnl" dirty="0" err="1" smtClean="0"/>
              <a:t>mapuce</a:t>
            </a:r>
            <a:r>
              <a:rPr lang="es-ES_tradnl" dirty="0" smtClean="0"/>
              <a:t> con el mundo espiritual. </a:t>
            </a:r>
            <a:endParaRPr lang="es-ES_tradnl" b="1" dirty="0" smtClean="0"/>
          </a:p>
          <a:p>
            <a:r>
              <a:rPr lang="es-ES_tradnl" b="1" dirty="0" smtClean="0"/>
              <a:t>2. medio natural:</a:t>
            </a:r>
          </a:p>
          <a:p>
            <a:r>
              <a:rPr lang="es-ES_tradnl" dirty="0" smtClean="0"/>
              <a:t> la relación con los las </a:t>
            </a:r>
            <a:r>
              <a:rPr lang="es-ES_tradnl" b="1" dirty="0" smtClean="0"/>
              <a:t>fuerzas  naturales </a:t>
            </a:r>
            <a:r>
              <a:rPr lang="es-ES_tradnl" dirty="0" smtClean="0"/>
              <a:t>(recursos) y el Medio Ambiente,  con lo específico de la </a:t>
            </a:r>
            <a:r>
              <a:rPr lang="es-ES_tradnl" b="1" dirty="0" smtClean="0"/>
              <a:t>producción económica </a:t>
            </a:r>
            <a:r>
              <a:rPr lang="es-ES_tradnl" dirty="0" smtClean="0"/>
              <a:t>y con recursos materiales -propios o externos- necesarios para el desarrollo. Son centrales aquí la tierra, el agua y la biodiversidad disponibles para las personas y sus comunidades. Como eje , la soberanía alimentaria.</a:t>
            </a:r>
            <a:endParaRPr lang="es-ES_tradnl" b="1" dirty="0" smtClean="0"/>
          </a:p>
          <a:p>
            <a:r>
              <a:rPr lang="es-ES_tradnl" b="1" dirty="0" smtClean="0"/>
              <a:t>3. político-organizacional:</a:t>
            </a:r>
          </a:p>
          <a:p>
            <a:r>
              <a:rPr lang="es-ES_tradnl" dirty="0" smtClean="0"/>
              <a:t>incluye las </a:t>
            </a:r>
            <a:r>
              <a:rPr lang="es-ES_tradnl" dirty="0" err="1" smtClean="0"/>
              <a:t>subdimensiones</a:t>
            </a:r>
            <a:r>
              <a:rPr lang="es-ES_tradnl" dirty="0" smtClean="0"/>
              <a:t> esenciales que permitan el fortalecimiento de la comunidad u organización territorial tanto como objetivo del proceso como medio que viabiliza la posibilidad de poner en práctica, el MAPUCE KIMVN/ conocimiento </a:t>
            </a:r>
            <a:r>
              <a:rPr lang="es-ES_tradnl" dirty="0" err="1" smtClean="0"/>
              <a:t>mapuce</a:t>
            </a:r>
            <a:r>
              <a:rPr lang="es-ES_tradnl" dirty="0" smtClean="0"/>
              <a:t>, a las iniciativas hacia el desarrollo o KVME FELEN.</a:t>
            </a:r>
            <a:endParaRPr lang="es-ES_tradnl" b="1" dirty="0" smtClean="0"/>
          </a:p>
          <a:p>
            <a:r>
              <a:rPr lang="es-ES_tradnl" b="1" dirty="0" smtClean="0"/>
              <a:t>4.sociocultural:</a:t>
            </a:r>
          </a:p>
          <a:p>
            <a:r>
              <a:rPr lang="es-ES_tradnl" dirty="0" smtClean="0"/>
              <a:t>incluye la necesidad de “</a:t>
            </a:r>
            <a:r>
              <a:rPr lang="es-ES_tradnl" dirty="0" err="1" smtClean="0"/>
              <a:t>reculturizar</a:t>
            </a:r>
            <a:r>
              <a:rPr lang="es-ES_tradnl" dirty="0" smtClean="0"/>
              <a:t>” –MONGENTUN  KIMVN - para lo cual la búsqueda y valorización de los sabios </a:t>
            </a:r>
            <a:r>
              <a:rPr lang="es-ES_tradnl" dirty="0" err="1" smtClean="0"/>
              <a:t>mapuce</a:t>
            </a:r>
            <a:r>
              <a:rPr lang="es-ES_tradnl" dirty="0" smtClean="0"/>
              <a:t> -</a:t>
            </a:r>
            <a:r>
              <a:rPr lang="es-ES_tradnl" dirty="0" err="1" smtClean="0"/>
              <a:t>kimce</a:t>
            </a:r>
            <a:r>
              <a:rPr lang="es-ES_tradnl" dirty="0" smtClean="0"/>
              <a:t>- son esenciales, como los KIMELTUFE / educadores que tienen la  capacidad de entregar el conocimiento de nuestros mayores. Y así asegurar el traspaso de conocimiento. Estas </a:t>
            </a:r>
            <a:r>
              <a:rPr lang="es-ES_tradnl" dirty="0" err="1" smtClean="0"/>
              <a:t>subdimensiones</a:t>
            </a:r>
            <a:r>
              <a:rPr lang="es-ES_tradnl" dirty="0" smtClean="0"/>
              <a:t> tienen relación directa con la dimensión de Espiritualidad.</a:t>
            </a:r>
          </a:p>
          <a:p>
            <a:r>
              <a:rPr lang="es-ES_tradnl" dirty="0" smtClean="0"/>
              <a:t>Incluye aquí la educación - KIMELTUN- y de la salud –KVME  MOGEN- las cuales pueden incluir, o no,  tanto la educación y salud occidental.</a:t>
            </a:r>
            <a:endParaRPr lang="es-ES_tradnl" b="1" dirty="0" smtClean="0"/>
          </a:p>
          <a:p>
            <a:endParaRPr lang="es-ES" dirty="0"/>
          </a:p>
        </p:txBody>
      </p:sp>
      <p:sp>
        <p:nvSpPr>
          <p:cNvPr id="5" name="4 CuadroTexto"/>
          <p:cNvSpPr txBox="1"/>
          <p:nvPr/>
        </p:nvSpPr>
        <p:spPr>
          <a:xfrm>
            <a:off x="0" y="0"/>
            <a:ext cx="9203160" cy="646331"/>
          </a:xfrm>
          <a:prstGeom prst="rect">
            <a:avLst/>
          </a:prstGeom>
          <a:noFill/>
        </p:spPr>
        <p:txBody>
          <a:bodyPr wrap="none" rtlCol="0">
            <a:spAutoFit/>
          </a:bodyPr>
          <a:lstStyle/>
          <a:p>
            <a:r>
              <a:rPr lang="es-ES_tradnl" dirty="0" smtClean="0"/>
              <a:t>las dimensiones identificadas como esenciales del desarrollo propio </a:t>
            </a:r>
            <a:r>
              <a:rPr lang="es-ES_tradnl" dirty="0" err="1" smtClean="0"/>
              <a:t>mapuce</a:t>
            </a:r>
            <a:r>
              <a:rPr lang="es-ES_tradnl" dirty="0" smtClean="0"/>
              <a:t> son cuatro: </a:t>
            </a:r>
          </a:p>
          <a:p>
            <a:r>
              <a:rPr lang="es-ES_tradnl" b="1" dirty="0" smtClean="0"/>
              <a:t>religioso,  medio natural, político-organizacional y sociocultural</a:t>
            </a:r>
            <a:endParaRPr lang="es-E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
            <a:ext cx="8229600" cy="3929066"/>
          </a:xfrm>
        </p:spPr>
        <p:txBody>
          <a:bodyPr>
            <a:normAutofit/>
          </a:bodyPr>
          <a:lstStyle/>
          <a:p>
            <a:r>
              <a:rPr lang="es-ES_tradnl" sz="1700" b="1" dirty="0"/>
              <a:t>Siendo estas dimensiones las centrales identificadas para el </a:t>
            </a:r>
            <a:r>
              <a:rPr lang="es-ES_tradnl" sz="1700" b="1" dirty="0" err="1"/>
              <a:t>Kvme</a:t>
            </a:r>
            <a:r>
              <a:rPr lang="es-ES_tradnl" sz="1700" b="1" dirty="0"/>
              <a:t> </a:t>
            </a:r>
            <a:r>
              <a:rPr lang="es-ES_tradnl" sz="1700" b="1" dirty="0" err="1"/>
              <a:t>Felen</a:t>
            </a:r>
            <a:r>
              <a:rPr lang="es-ES_tradnl" sz="1700" b="1" dirty="0"/>
              <a:t> – Buen </a:t>
            </a:r>
            <a:r>
              <a:rPr lang="es-ES_tradnl" sz="1700" b="1" dirty="0" smtClean="0"/>
              <a:t>vivir. </a:t>
            </a:r>
          </a:p>
          <a:p>
            <a:endParaRPr lang="es-ES_tradnl" sz="1700" dirty="0" smtClean="0"/>
          </a:p>
          <a:p>
            <a:pPr marL="0" indent="0">
              <a:buNone/>
            </a:pPr>
            <a:r>
              <a:rPr lang="es-ES_tradnl" sz="1700" dirty="0" smtClean="0"/>
              <a:t>su </a:t>
            </a:r>
            <a:r>
              <a:rPr lang="es-ES_tradnl" sz="1700" dirty="0"/>
              <a:t>efecto esperado es el KVME FELEN -bienestar más de tipo material y el KVMELKALEN -bienestar más amplio, especialmente de tipo espiritual, pero también social, cultural, </a:t>
            </a:r>
            <a:r>
              <a:rPr lang="es-ES_tradnl" sz="1700" dirty="0" smtClean="0"/>
              <a:t>material. </a:t>
            </a:r>
          </a:p>
          <a:p>
            <a:pPr marL="0" indent="0">
              <a:buNone/>
            </a:pPr>
            <a:endParaRPr lang="es-ES_tradnl" sz="1700" dirty="0" smtClean="0"/>
          </a:p>
          <a:p>
            <a:pPr marL="0" indent="0">
              <a:buNone/>
            </a:pPr>
            <a:r>
              <a:rPr lang="es-ES_tradnl" sz="1700" dirty="0" smtClean="0"/>
              <a:t>Por lo que, saber Vivir Bien NO ES Vivir Mejor.</a:t>
            </a:r>
          </a:p>
          <a:p>
            <a:pPr marL="0" indent="0">
              <a:buNone/>
            </a:pPr>
            <a:r>
              <a:rPr lang="es-ES_tradnl" sz="1700" dirty="0" smtClean="0"/>
              <a:t>Ya que lo primero es saber Vivir para convivir con nuestra MAPU y el Vivir mejor es vivir a costa de nuestra MAPU, explotándola para tener más.</a:t>
            </a:r>
          </a:p>
          <a:p>
            <a:pPr marL="0" indent="0">
              <a:buNone/>
            </a:pPr>
            <a:endParaRPr lang="es-ES_tradnl" sz="1700" dirty="0" smtClean="0"/>
          </a:p>
          <a:p>
            <a:pPr marL="0" indent="0">
              <a:buNone/>
            </a:pPr>
            <a:r>
              <a:rPr lang="es-ES_tradnl" sz="1700" dirty="0" smtClean="0"/>
              <a:t>Son nuestros </a:t>
            </a:r>
            <a:r>
              <a:rPr lang="es-ES_tradnl" sz="1700" dirty="0"/>
              <a:t>objetivos </a:t>
            </a:r>
            <a:r>
              <a:rPr lang="es-ES_tradnl" sz="1700" dirty="0" smtClean="0"/>
              <a:t> del </a:t>
            </a:r>
            <a:r>
              <a:rPr lang="es-ES_tradnl" sz="1700" dirty="0"/>
              <a:t>desarrollo desde la perspectiva </a:t>
            </a:r>
            <a:r>
              <a:rPr lang="es-ES_tradnl" sz="1700" dirty="0" err="1"/>
              <a:t>mapuce</a:t>
            </a:r>
            <a:r>
              <a:rPr lang="es-ES_tradnl" sz="1700" dirty="0"/>
              <a:t>, como persona primero luego en sociedad (su </a:t>
            </a:r>
            <a:r>
              <a:rPr lang="es-ES_tradnl" sz="1700" dirty="0" err="1"/>
              <a:t>lof</a:t>
            </a:r>
            <a:r>
              <a:rPr lang="es-ES_tradnl" sz="1700" dirty="0" smtClean="0"/>
              <a:t>).</a:t>
            </a:r>
          </a:p>
          <a:p>
            <a:pPr marL="0" indent="0">
              <a:buNone/>
            </a:pPr>
            <a:endParaRPr lang="es-ES" dirty="0"/>
          </a:p>
          <a:p>
            <a:endParaRPr lang="es-ES" dirty="0"/>
          </a:p>
        </p:txBody>
      </p:sp>
      <p:pic>
        <p:nvPicPr>
          <p:cNvPr id="4" name="3 Imagen"/>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a:ext>
            </a:extLst>
          </a:blip>
          <a:srcRect l="8134" t="14244" r="18421"/>
          <a:stretch>
            <a:fillRect/>
          </a:stretch>
        </p:blipFill>
        <p:spPr bwMode="auto">
          <a:xfrm>
            <a:off x="3714744" y="3500439"/>
            <a:ext cx="4214842" cy="3357562"/>
          </a:xfrm>
          <a:prstGeom prst="rect">
            <a:avLst/>
          </a:prstGeom>
          <a:noFill/>
          <a:ln>
            <a:noFill/>
          </a:ln>
        </p:spPr>
      </p:pic>
      <p:sp>
        <p:nvSpPr>
          <p:cNvPr id="5" name="4 CuadroTexto"/>
          <p:cNvSpPr txBox="1"/>
          <p:nvPr/>
        </p:nvSpPr>
        <p:spPr>
          <a:xfrm>
            <a:off x="0" y="4500570"/>
            <a:ext cx="3432350" cy="1477328"/>
          </a:xfrm>
          <a:prstGeom prst="rect">
            <a:avLst/>
          </a:prstGeom>
          <a:noFill/>
        </p:spPr>
        <p:txBody>
          <a:bodyPr wrap="none" rtlCol="0">
            <a:spAutoFit/>
          </a:bodyPr>
          <a:lstStyle/>
          <a:p>
            <a:r>
              <a:rPr lang="es-ES_tradnl" dirty="0" smtClean="0"/>
              <a:t>Son nuestros objetivos  del </a:t>
            </a:r>
          </a:p>
          <a:p>
            <a:r>
              <a:rPr lang="es-ES_tradnl" dirty="0" smtClean="0"/>
              <a:t>desarrollo desde la perspectiva </a:t>
            </a:r>
          </a:p>
          <a:p>
            <a:r>
              <a:rPr lang="es-ES_tradnl" dirty="0" err="1" smtClean="0"/>
              <a:t>mapuce</a:t>
            </a:r>
            <a:r>
              <a:rPr lang="es-ES_tradnl" dirty="0" smtClean="0"/>
              <a:t>, como persona primero</a:t>
            </a:r>
          </a:p>
          <a:p>
            <a:r>
              <a:rPr lang="es-ES_tradnl" dirty="0" smtClean="0"/>
              <a:t> luego en sociedad (su </a:t>
            </a:r>
            <a:r>
              <a:rPr lang="es-ES_tradnl" dirty="0" err="1" smtClean="0"/>
              <a:t>lof</a:t>
            </a:r>
            <a:r>
              <a:rPr lang="es-ES_tradnl" dirty="0" smtClean="0"/>
              <a:t>).</a:t>
            </a:r>
          </a:p>
          <a:p>
            <a:endParaRPr lang="es-ES" dirty="0"/>
          </a:p>
        </p:txBody>
      </p:sp>
    </p:spTree>
    <p:extLst>
      <p:ext uri="{BB962C8B-B14F-4D97-AF65-F5344CB8AC3E}">
        <p14:creationId xmlns:p14="http://schemas.microsoft.com/office/powerpoint/2010/main" val="5887006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332657"/>
            <a:ext cx="8712968" cy="864095"/>
          </a:xfrm>
        </p:spPr>
        <p:txBody>
          <a:bodyPr>
            <a:normAutofit fontScale="90000"/>
          </a:bodyPr>
          <a:lstStyle/>
          <a:p>
            <a:r>
              <a:rPr lang="es-ES" dirty="0" smtClean="0"/>
              <a:t>KVME FELEN nuestro PLAN de VIDA</a:t>
            </a:r>
            <a:endParaRPr lang="es-ES" dirty="0"/>
          </a:p>
        </p:txBody>
      </p:sp>
      <p:sp>
        <p:nvSpPr>
          <p:cNvPr id="4" name="3 CuadroTexto"/>
          <p:cNvSpPr txBox="1"/>
          <p:nvPr/>
        </p:nvSpPr>
        <p:spPr>
          <a:xfrm>
            <a:off x="518051" y="1265459"/>
            <a:ext cx="8205260" cy="646331"/>
          </a:xfrm>
          <a:prstGeom prst="rect">
            <a:avLst/>
          </a:prstGeom>
          <a:noFill/>
        </p:spPr>
        <p:txBody>
          <a:bodyPr wrap="none" rtlCol="0">
            <a:spAutoFit/>
          </a:bodyPr>
          <a:lstStyle/>
          <a:p>
            <a:pPr algn="ctr"/>
            <a:r>
              <a:rPr lang="es-ES" dirty="0" smtClean="0"/>
              <a:t>NACE a TRAVES DE DISCUTIR con EL PARQUE NACIONAL NAHUEL HUAPI </a:t>
            </a:r>
          </a:p>
          <a:p>
            <a:r>
              <a:rPr lang="es-ES" dirty="0" smtClean="0"/>
              <a:t>la actualización del Plan de gestión del parque y  Nuestra participación dentro de este.</a:t>
            </a:r>
            <a:endParaRPr lang="es-ES" dirty="0"/>
          </a:p>
        </p:txBody>
      </p:sp>
      <p:pic>
        <p:nvPicPr>
          <p:cNvPr id="1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8888" y="2276872"/>
            <a:ext cx="4067944" cy="305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5" y="2348880"/>
            <a:ext cx="3971933" cy="297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1509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71472" y="2143116"/>
            <a:ext cx="7960968" cy="135732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p:cNvSpPr>
            <a:spLocks noGrp="1"/>
          </p:cNvSpPr>
          <p:nvPr>
            <p:ph idx="1"/>
          </p:nvPr>
        </p:nvSpPr>
        <p:spPr/>
        <p:txBody>
          <a:bodyPr>
            <a:normAutofit fontScale="85000" lnSpcReduction="10000"/>
          </a:bodyPr>
          <a:lstStyle/>
          <a:p>
            <a:pPr marL="0" indent="0" algn="ctr">
              <a:buNone/>
            </a:pPr>
            <a:r>
              <a:rPr lang="es-ES_tradnl" dirty="0" smtClean="0"/>
              <a:t>la </a:t>
            </a:r>
            <a:r>
              <a:rPr lang="es-ES_tradnl" dirty="0"/>
              <a:t>necesidad de avanzar en la generación de sistemas de </a:t>
            </a:r>
            <a:r>
              <a:rPr lang="es-ES_tradnl" b="1" dirty="0" smtClean="0">
                <a:solidFill>
                  <a:schemeClr val="tx2"/>
                </a:solidFill>
              </a:rPr>
              <a:t>INDICADORES</a:t>
            </a:r>
            <a:r>
              <a:rPr lang="es-ES_tradnl" dirty="0" smtClean="0"/>
              <a:t>. </a:t>
            </a:r>
          </a:p>
          <a:p>
            <a:pPr marL="0" indent="0">
              <a:buNone/>
            </a:pPr>
            <a:r>
              <a:rPr lang="es-ES_tradnl" i="1" dirty="0" smtClean="0"/>
              <a:t>Aquí </a:t>
            </a:r>
            <a:r>
              <a:rPr lang="es-ES_tradnl" i="1" dirty="0"/>
              <a:t>se requiere definir cómo se entienden esos indicadores, para qué se generan, cómo se </a:t>
            </a:r>
            <a:r>
              <a:rPr lang="es-ES_tradnl" i="1" dirty="0" smtClean="0"/>
              <a:t>pretenden </a:t>
            </a:r>
            <a:r>
              <a:rPr lang="es-ES_tradnl" i="1" dirty="0"/>
              <a:t>utilizar, etc. </a:t>
            </a:r>
            <a:endParaRPr lang="es-ES_tradnl" i="1" dirty="0" smtClean="0"/>
          </a:p>
          <a:p>
            <a:pPr marL="0" indent="0">
              <a:buNone/>
            </a:pPr>
            <a:endParaRPr lang="es-ES_tradnl" u="sng" dirty="0" smtClean="0"/>
          </a:p>
          <a:p>
            <a:endParaRPr lang="es-ES_tradnl" u="sng" dirty="0" smtClean="0"/>
          </a:p>
          <a:p>
            <a:r>
              <a:rPr lang="es-ES_tradnl" u="sng" dirty="0" smtClean="0"/>
              <a:t>Algunos </a:t>
            </a:r>
            <a:r>
              <a:rPr lang="es-ES_tradnl" u="sng" dirty="0"/>
              <a:t>indicadores </a:t>
            </a:r>
            <a:r>
              <a:rPr lang="es-ES_tradnl" u="sng" dirty="0" smtClean="0"/>
              <a:t>serán </a:t>
            </a:r>
            <a:r>
              <a:rPr lang="es-ES_tradnl" u="sng" dirty="0"/>
              <a:t>de tipo </a:t>
            </a:r>
            <a:r>
              <a:rPr lang="es-ES_tradnl" u="sng" dirty="0" smtClean="0"/>
              <a:t>cuantitativo: </a:t>
            </a:r>
          </a:p>
          <a:p>
            <a:pPr marL="0" indent="0">
              <a:buNone/>
            </a:pPr>
            <a:r>
              <a:rPr lang="es-ES_tradnl" dirty="0"/>
              <a:t>se requerirá identificar o definir los estándares mínimos (por ejemplo, </a:t>
            </a:r>
            <a:r>
              <a:rPr lang="es-ES_tradnl" b="1" dirty="0"/>
              <a:t>cuál es el mínimo de calidad de agua aceptado para consumo humano?, cuál es el mínimo de hectáreas por hogar que asegure un adecuado bienestar?, cuál es el mínimo de hectáreas por hogar que permita el bienestar de las próximas generaciones</a:t>
            </a:r>
            <a:r>
              <a:rPr lang="es-ES_tradnl" dirty="0"/>
              <a:t>?</a:t>
            </a:r>
            <a:endParaRPr lang="es-ES" dirty="0"/>
          </a:p>
        </p:txBody>
      </p:sp>
      <p:sp>
        <p:nvSpPr>
          <p:cNvPr id="2" name="1 Título"/>
          <p:cNvSpPr>
            <a:spLocks noGrp="1"/>
          </p:cNvSpPr>
          <p:nvPr>
            <p:ph type="title"/>
          </p:nvPr>
        </p:nvSpPr>
        <p:spPr/>
        <p:txBody>
          <a:bodyPr/>
          <a:lstStyle/>
          <a:p>
            <a:r>
              <a:rPr lang="es-ES" dirty="0" smtClean="0"/>
              <a:t>DESAFIOS:</a:t>
            </a:r>
            <a:endParaRPr lang="es-ES" dirty="0"/>
          </a:p>
        </p:txBody>
      </p:sp>
    </p:spTree>
    <p:extLst>
      <p:ext uri="{BB962C8B-B14F-4D97-AF65-F5344CB8AC3E}">
        <p14:creationId xmlns:p14="http://schemas.microsoft.com/office/powerpoint/2010/main" val="9895070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268760"/>
            <a:ext cx="8229600" cy="4886003"/>
          </a:xfrm>
        </p:spPr>
        <p:txBody>
          <a:bodyPr>
            <a:normAutofit fontScale="92500" lnSpcReduction="10000"/>
          </a:bodyPr>
          <a:lstStyle/>
          <a:p>
            <a:r>
              <a:rPr lang="es-ES_tradnl" u="sng" dirty="0" smtClean="0"/>
              <a:t>Otros Indicadores serán cualitativos:</a:t>
            </a:r>
          </a:p>
          <a:p>
            <a:pPr marL="0" indent="0">
              <a:buNone/>
            </a:pPr>
            <a:r>
              <a:rPr lang="es-ES_tradnl" dirty="0" smtClean="0"/>
              <a:t> </a:t>
            </a:r>
            <a:r>
              <a:rPr lang="es-ES_tradnl" dirty="0"/>
              <a:t>el desafío habitualmente es </a:t>
            </a:r>
            <a:r>
              <a:rPr lang="es-ES_tradnl" b="1" dirty="0"/>
              <a:t>¿qué debe sentir, percibir, decir, opinar la gente de la comunidad para poder afirmar que el sistema de decisiones fue democrático en una organización o comunidad?. </a:t>
            </a:r>
            <a:endParaRPr lang="es-ES_tradnl" b="1" dirty="0" smtClean="0"/>
          </a:p>
          <a:p>
            <a:pPr marL="0" indent="0">
              <a:buNone/>
            </a:pPr>
            <a:r>
              <a:rPr lang="es-ES_tradnl" dirty="0" smtClean="0"/>
              <a:t>EJ, si se esta respetando las normas y principios </a:t>
            </a:r>
            <a:r>
              <a:rPr lang="es-ES_tradnl" dirty="0" err="1" smtClean="0"/>
              <a:t>mapuce</a:t>
            </a:r>
            <a:r>
              <a:rPr lang="es-ES_tradnl" dirty="0" smtClean="0"/>
              <a:t>.</a:t>
            </a:r>
          </a:p>
          <a:p>
            <a:pPr marL="0" indent="0">
              <a:buNone/>
            </a:pPr>
            <a:r>
              <a:rPr lang="es-ES_tradnl" dirty="0" smtClean="0"/>
              <a:t>Como el ejercicio del </a:t>
            </a:r>
            <a:r>
              <a:rPr lang="es-ES_tradnl" dirty="0" err="1" smtClean="0"/>
              <a:t>Nor</a:t>
            </a:r>
            <a:r>
              <a:rPr lang="es-ES_tradnl" dirty="0" smtClean="0"/>
              <a:t> </a:t>
            </a:r>
            <a:r>
              <a:rPr lang="es-ES_tradnl" dirty="0" err="1" smtClean="0"/>
              <a:t>Feleal</a:t>
            </a:r>
            <a:r>
              <a:rPr lang="es-ES_tradnl" dirty="0"/>
              <a:t> </a:t>
            </a:r>
            <a:r>
              <a:rPr lang="es-ES_tradnl" dirty="0" smtClean="0"/>
              <a:t>– </a:t>
            </a:r>
            <a:r>
              <a:rPr lang="es-ES_tradnl" dirty="0" err="1" smtClean="0"/>
              <a:t>Organo</a:t>
            </a:r>
            <a:r>
              <a:rPr lang="es-ES_tradnl" dirty="0" smtClean="0"/>
              <a:t> ancestral  de aplicación de justicia </a:t>
            </a:r>
            <a:r>
              <a:rPr lang="es-ES_tradnl" dirty="0" err="1" smtClean="0"/>
              <a:t>mapuce</a:t>
            </a:r>
            <a:endParaRPr lang="es-ES_tradnl" dirty="0" smtClean="0"/>
          </a:p>
          <a:p>
            <a:pPr marL="0" indent="0">
              <a:buNone/>
            </a:pPr>
            <a:endParaRPr lang="es-ES_tradnl" dirty="0" smtClean="0"/>
          </a:p>
          <a:p>
            <a:r>
              <a:rPr lang="es-ES_tradnl" u="sng" dirty="0" smtClean="0"/>
              <a:t>Algunos </a:t>
            </a:r>
            <a:r>
              <a:rPr lang="es-ES_tradnl" u="sng" dirty="0"/>
              <a:t>indicadores serán “universales</a:t>
            </a:r>
            <a:r>
              <a:rPr lang="es-ES_tradnl" u="sng" dirty="0" smtClean="0"/>
              <a:t>”:</a:t>
            </a:r>
          </a:p>
          <a:p>
            <a:pPr marL="0" indent="0">
              <a:buNone/>
            </a:pPr>
            <a:r>
              <a:rPr lang="es-ES_tradnl" dirty="0" smtClean="0"/>
              <a:t> </a:t>
            </a:r>
            <a:r>
              <a:rPr lang="es-ES_tradnl" dirty="0" err="1" smtClean="0"/>
              <a:t>Ej</a:t>
            </a:r>
            <a:r>
              <a:rPr lang="es-ES_tradnl" dirty="0" smtClean="0"/>
              <a:t>, que se este aplicando el </a:t>
            </a:r>
            <a:r>
              <a:rPr lang="es-ES_tradnl" b="1" dirty="0" err="1" smtClean="0"/>
              <a:t>Mapuce</a:t>
            </a:r>
            <a:r>
              <a:rPr lang="es-ES_tradnl" dirty="0" smtClean="0"/>
              <a:t> </a:t>
            </a:r>
            <a:r>
              <a:rPr lang="es-ES_tradnl" b="1" dirty="0" err="1" smtClean="0"/>
              <a:t>Kimvn</a:t>
            </a:r>
            <a:r>
              <a:rPr lang="es-ES_tradnl" dirty="0" smtClean="0"/>
              <a:t> – Conocimiento </a:t>
            </a:r>
            <a:r>
              <a:rPr lang="es-ES_tradnl" dirty="0" err="1" smtClean="0"/>
              <a:t>Mapuce</a:t>
            </a:r>
            <a:r>
              <a:rPr lang="es-ES_tradnl" dirty="0" smtClean="0"/>
              <a:t>,  Como la práctica de conocimiento </a:t>
            </a:r>
            <a:r>
              <a:rPr lang="es-ES_tradnl" dirty="0" err="1" smtClean="0"/>
              <a:t>mapuce</a:t>
            </a:r>
            <a:r>
              <a:rPr lang="es-ES_tradnl" dirty="0" smtClean="0"/>
              <a:t>, en el </a:t>
            </a:r>
            <a:r>
              <a:rPr lang="es-ES_tradnl" dirty="0" err="1" smtClean="0"/>
              <a:t>gijatun</a:t>
            </a:r>
            <a:r>
              <a:rPr lang="es-ES_tradnl" dirty="0" smtClean="0"/>
              <a:t>-ceremonias religiosas, </a:t>
            </a:r>
            <a:r>
              <a:rPr lang="es-ES_tradnl" dirty="0" err="1" smtClean="0"/>
              <a:t>kvme</a:t>
            </a:r>
            <a:r>
              <a:rPr lang="es-ES_tradnl" dirty="0" smtClean="0"/>
              <a:t> </a:t>
            </a:r>
            <a:r>
              <a:rPr lang="es-ES_tradnl" dirty="0" err="1" smtClean="0"/>
              <a:t>mogen</a:t>
            </a:r>
            <a:r>
              <a:rPr lang="es-ES_tradnl" dirty="0" smtClean="0"/>
              <a:t> – salud, </a:t>
            </a:r>
            <a:r>
              <a:rPr lang="es-ES_tradnl" dirty="0" err="1" smtClean="0"/>
              <a:t>kimeluwvn</a:t>
            </a:r>
            <a:r>
              <a:rPr lang="es-ES_tradnl" dirty="0" smtClean="0"/>
              <a:t> – educación autónoma </a:t>
            </a:r>
            <a:r>
              <a:rPr lang="es-ES_tradnl" dirty="0" err="1" smtClean="0"/>
              <a:t>mapuce</a:t>
            </a:r>
            <a:r>
              <a:rPr lang="es-ES_tradnl" dirty="0" smtClean="0"/>
              <a:t>, etc. </a:t>
            </a:r>
            <a:endParaRPr lang="es-ES" dirty="0"/>
          </a:p>
        </p:txBody>
      </p:sp>
      <p:sp>
        <p:nvSpPr>
          <p:cNvPr id="2" name="1 Título"/>
          <p:cNvSpPr>
            <a:spLocks noGrp="1"/>
          </p:cNvSpPr>
          <p:nvPr>
            <p:ph type="title"/>
          </p:nvPr>
        </p:nvSpPr>
        <p:spPr/>
        <p:txBody>
          <a:bodyPr/>
          <a:lstStyle/>
          <a:p>
            <a:r>
              <a:rPr lang="es-ES" dirty="0" smtClean="0"/>
              <a:t>DESAFIOS:</a:t>
            </a:r>
            <a:endParaRPr lang="es-ES" dirty="0"/>
          </a:p>
        </p:txBody>
      </p:sp>
    </p:spTree>
    <p:extLst>
      <p:ext uri="{BB962C8B-B14F-4D97-AF65-F5344CB8AC3E}">
        <p14:creationId xmlns:p14="http://schemas.microsoft.com/office/powerpoint/2010/main" val="4339958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_tradnl" dirty="0"/>
              <a:t>y otros deberán ser </a:t>
            </a:r>
            <a:r>
              <a:rPr lang="es-ES_tradnl" dirty="0" smtClean="0"/>
              <a:t>precisados: </a:t>
            </a:r>
          </a:p>
          <a:p>
            <a:pPr marL="0" indent="0">
              <a:buNone/>
            </a:pPr>
            <a:r>
              <a:rPr lang="es-ES_tradnl" dirty="0" smtClean="0"/>
              <a:t>Territorio - </a:t>
            </a:r>
            <a:r>
              <a:rPr lang="es-ES_tradnl" dirty="0"/>
              <a:t>comunidad u organización </a:t>
            </a:r>
            <a:r>
              <a:rPr lang="es-ES_tradnl" dirty="0" smtClean="0"/>
              <a:t>específica: </a:t>
            </a:r>
          </a:p>
          <a:p>
            <a:pPr marL="0" indent="0">
              <a:buNone/>
            </a:pPr>
            <a:r>
              <a:rPr lang="es-ES_tradnl" dirty="0" smtClean="0"/>
              <a:t>Por ejemplo, los </a:t>
            </a:r>
            <a:r>
              <a:rPr lang="es-ES_tradnl" dirty="0" err="1" smtClean="0"/>
              <a:t>pewence</a:t>
            </a:r>
            <a:r>
              <a:rPr lang="es-ES_tradnl" dirty="0" smtClean="0"/>
              <a:t> </a:t>
            </a:r>
            <a:r>
              <a:rPr lang="es-ES_tradnl" dirty="0"/>
              <a:t>precisarán sus indicadores respecto de la biodiversidad distinto que los </a:t>
            </a:r>
            <a:r>
              <a:rPr lang="es-ES_tradnl" dirty="0" err="1" smtClean="0"/>
              <a:t>bafkence</a:t>
            </a:r>
            <a:r>
              <a:rPr lang="es-ES_tradnl" dirty="0"/>
              <a:t>, o que los </a:t>
            </a:r>
            <a:r>
              <a:rPr lang="es-ES_tradnl" dirty="0" err="1" smtClean="0"/>
              <a:t>naqce</a:t>
            </a:r>
            <a:r>
              <a:rPr lang="es-ES_tradnl" dirty="0" smtClean="0"/>
              <a:t> </a:t>
            </a:r>
            <a:r>
              <a:rPr lang="es-ES_tradnl" dirty="0"/>
              <a:t>e incluso al interior de las identidades territoriales habrán diferencias entre un </a:t>
            </a:r>
            <a:r>
              <a:rPr lang="es-ES_tradnl" dirty="0" err="1"/>
              <a:t>lof</a:t>
            </a:r>
            <a:r>
              <a:rPr lang="es-ES_tradnl" dirty="0"/>
              <a:t> y </a:t>
            </a:r>
            <a:r>
              <a:rPr lang="es-ES_tradnl" dirty="0" smtClean="0"/>
              <a:t>otro.</a:t>
            </a:r>
            <a:endParaRPr lang="es-ES" dirty="0"/>
          </a:p>
          <a:p>
            <a:endParaRPr lang="es-ES" dirty="0"/>
          </a:p>
        </p:txBody>
      </p:sp>
      <p:sp>
        <p:nvSpPr>
          <p:cNvPr id="2" name="1 Título"/>
          <p:cNvSpPr>
            <a:spLocks noGrp="1"/>
          </p:cNvSpPr>
          <p:nvPr>
            <p:ph type="title"/>
          </p:nvPr>
        </p:nvSpPr>
        <p:spPr/>
        <p:txBody>
          <a:bodyPr/>
          <a:lstStyle/>
          <a:p>
            <a:r>
              <a:rPr lang="es-ES" dirty="0" smtClean="0"/>
              <a:t>DESAFIOS:</a:t>
            </a:r>
            <a:endParaRPr lang="es-ES" dirty="0"/>
          </a:p>
        </p:txBody>
      </p:sp>
    </p:spTree>
    <p:extLst>
      <p:ext uri="{BB962C8B-B14F-4D97-AF65-F5344CB8AC3E}">
        <p14:creationId xmlns:p14="http://schemas.microsoft.com/office/powerpoint/2010/main" val="39803861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928802"/>
            <a:ext cx="7745505" cy="3877815"/>
          </a:xfrm>
        </p:spPr>
        <p:txBody>
          <a:bodyPr>
            <a:normAutofit fontScale="85000" lnSpcReduction="20000"/>
          </a:bodyPr>
          <a:lstStyle/>
          <a:p>
            <a:pPr marL="0" indent="0">
              <a:buNone/>
            </a:pPr>
            <a:r>
              <a:rPr lang="es-ES_tradnl" u="sng" dirty="0" smtClean="0"/>
              <a:t>Nuestro desafío </a:t>
            </a:r>
            <a:r>
              <a:rPr lang="es-ES_tradnl" u="sng" dirty="0"/>
              <a:t>implica </a:t>
            </a:r>
            <a:r>
              <a:rPr lang="es-ES_tradnl" u="sng" dirty="0" smtClean="0"/>
              <a:t>:</a:t>
            </a:r>
          </a:p>
          <a:p>
            <a:pPr marL="0" indent="0">
              <a:buNone/>
            </a:pPr>
            <a:endParaRPr lang="es-ES" dirty="0"/>
          </a:p>
          <a:p>
            <a:pPr lvl="0"/>
            <a:r>
              <a:rPr lang="es-ES_tradnl" b="1" dirty="0" smtClean="0"/>
              <a:t>1. </a:t>
            </a:r>
            <a:r>
              <a:rPr lang="es-ES_tradnl" dirty="0"/>
              <a:t>P</a:t>
            </a:r>
            <a:r>
              <a:rPr lang="es-ES_tradnl" dirty="0" smtClean="0"/>
              <a:t>ermita </a:t>
            </a:r>
            <a:r>
              <a:rPr lang="es-ES_tradnl" dirty="0"/>
              <a:t>contener la diversidad de realidades dentro del pueblo </a:t>
            </a:r>
            <a:r>
              <a:rPr lang="es-ES_tradnl" dirty="0" err="1"/>
              <a:t>mapuce</a:t>
            </a:r>
            <a:endParaRPr lang="es-ES" dirty="0"/>
          </a:p>
          <a:p>
            <a:pPr lvl="0"/>
            <a:r>
              <a:rPr lang="es-ES_tradnl" b="1" dirty="0" smtClean="0"/>
              <a:t>2. </a:t>
            </a:r>
            <a:r>
              <a:rPr lang="es-ES_tradnl" dirty="0" smtClean="0"/>
              <a:t>Incluya </a:t>
            </a:r>
            <a:r>
              <a:rPr lang="es-ES_tradnl" dirty="0"/>
              <a:t>las dimensiones esenciales o “mínimas” que en su conjunto “aseguren” el desarrollo sustentable </a:t>
            </a:r>
            <a:r>
              <a:rPr lang="es-ES_tradnl" dirty="0" err="1"/>
              <a:t>mapuce</a:t>
            </a:r>
            <a:r>
              <a:rPr lang="es-ES_tradnl" dirty="0"/>
              <a:t>, teniendo como eje la </a:t>
            </a:r>
            <a:r>
              <a:rPr lang="es-ES_tradnl" dirty="0" smtClean="0"/>
              <a:t>Soberanía Alimentaria, para  </a:t>
            </a:r>
            <a:r>
              <a:rPr lang="es-ES_tradnl" dirty="0"/>
              <a:t>luego asegurar </a:t>
            </a:r>
            <a:r>
              <a:rPr lang="es-ES_tradnl" dirty="0" smtClean="0"/>
              <a:t>nuestra </a:t>
            </a:r>
            <a:r>
              <a:rPr lang="es-ES_tradnl" dirty="0"/>
              <a:t>alimentación.</a:t>
            </a:r>
            <a:endParaRPr lang="es-ES" dirty="0"/>
          </a:p>
          <a:p>
            <a:pPr lvl="0"/>
            <a:r>
              <a:rPr lang="es-ES_tradnl" b="1" dirty="0" smtClean="0"/>
              <a:t>3. </a:t>
            </a:r>
            <a:r>
              <a:rPr lang="es-ES_tradnl" dirty="0" smtClean="0"/>
              <a:t>Permita </a:t>
            </a:r>
            <a:r>
              <a:rPr lang="es-ES_tradnl" dirty="0"/>
              <a:t>que estas dimensiones se </a:t>
            </a:r>
            <a:r>
              <a:rPr lang="es-ES_tradnl" dirty="0" err="1" smtClean="0"/>
              <a:t>operativizen</a:t>
            </a:r>
            <a:r>
              <a:rPr lang="es-ES_tradnl" dirty="0" smtClean="0"/>
              <a:t> </a:t>
            </a:r>
            <a:r>
              <a:rPr lang="es-ES_tradnl" dirty="0"/>
              <a:t>o traduzcan en acciones concretas</a:t>
            </a:r>
            <a:endParaRPr lang="es-ES" dirty="0"/>
          </a:p>
          <a:p>
            <a:pPr lvl="0"/>
            <a:r>
              <a:rPr lang="es-ES_tradnl" b="1" dirty="0" smtClean="0"/>
              <a:t>4. </a:t>
            </a:r>
            <a:r>
              <a:rPr lang="es-ES_tradnl" dirty="0" smtClean="0"/>
              <a:t>Permita </a:t>
            </a:r>
            <a:r>
              <a:rPr lang="es-ES_tradnl" dirty="0"/>
              <a:t>que estas dimensiones generen indicadores más específicos que se puedan evaluar, sea mediante metodologías cuantitativas o cualitativas, para poder evaluar las experiencias emprendidas</a:t>
            </a:r>
            <a:endParaRPr lang="es-ES" dirty="0"/>
          </a:p>
          <a:p>
            <a:pPr marL="0" indent="0">
              <a:buNone/>
            </a:pPr>
            <a:endParaRPr lang="es-ES" dirty="0"/>
          </a:p>
        </p:txBody>
      </p:sp>
      <p:sp>
        <p:nvSpPr>
          <p:cNvPr id="2" name="1 Título"/>
          <p:cNvSpPr>
            <a:spLocks noGrp="1"/>
          </p:cNvSpPr>
          <p:nvPr>
            <p:ph type="title"/>
          </p:nvPr>
        </p:nvSpPr>
        <p:spPr>
          <a:xfrm>
            <a:off x="0" y="0"/>
            <a:ext cx="7756263" cy="1054250"/>
          </a:xfrm>
        </p:spPr>
        <p:txBody>
          <a:bodyPr/>
          <a:lstStyle/>
          <a:p>
            <a:pPr algn="l"/>
            <a:r>
              <a:rPr lang="es-ES" dirty="0" smtClean="0"/>
              <a:t>CONCLUSIÓN:</a:t>
            </a:r>
            <a:endParaRPr lang="es-ES" dirty="0"/>
          </a:p>
        </p:txBody>
      </p:sp>
    </p:spTree>
    <p:extLst>
      <p:ext uri="{BB962C8B-B14F-4D97-AF65-F5344CB8AC3E}">
        <p14:creationId xmlns:p14="http://schemas.microsoft.com/office/powerpoint/2010/main" val="2338694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714356"/>
            <a:ext cx="9144000" cy="5840434"/>
          </a:xfrm>
        </p:spPr>
        <p:txBody>
          <a:bodyPr>
            <a:normAutofit fontScale="92500" lnSpcReduction="20000"/>
          </a:bodyPr>
          <a:lstStyle/>
          <a:p>
            <a:r>
              <a:rPr lang="es-AR" dirty="0" smtClean="0"/>
              <a:t>“</a:t>
            </a:r>
            <a:r>
              <a:rPr lang="es-AR" i="1" dirty="0" smtClean="0"/>
              <a:t>Hasta hoy han puesto nuestra cultura al servicio del desarrollo </a:t>
            </a:r>
            <a:r>
              <a:rPr lang="es-AR" i="1" dirty="0" err="1" smtClean="0"/>
              <a:t>wigka</a:t>
            </a:r>
            <a:r>
              <a:rPr lang="es-AR" i="1" dirty="0" smtClean="0"/>
              <a:t> … </a:t>
            </a:r>
            <a:r>
              <a:rPr lang="es-AR" b="1" i="1" dirty="0" smtClean="0"/>
              <a:t>Nosotros ahora vamos a crear una economía al servicio de nuestro desarrollo cultural</a:t>
            </a:r>
            <a:r>
              <a:rPr lang="es-AR" i="1" dirty="0" smtClean="0"/>
              <a:t>. Nosotros vamos a crear capacidades y fuentes de trabajo para que nuestros bosques, nuestros lagos, nuestras </a:t>
            </a:r>
            <a:r>
              <a:rPr lang="es-AR" b="1" i="1" dirty="0" err="1" smtClean="0"/>
              <a:t>Kimvn</a:t>
            </a:r>
            <a:r>
              <a:rPr lang="es-AR" b="1" i="1" dirty="0" smtClean="0"/>
              <a:t> </a:t>
            </a:r>
            <a:r>
              <a:rPr lang="es-AR" i="1" dirty="0" smtClean="0"/>
              <a:t>montañas nos permitan recuperar nuestros valores y principios comunitarios – </a:t>
            </a:r>
            <a:r>
              <a:rPr lang="es-AR" b="1" i="1" dirty="0" err="1" smtClean="0"/>
              <a:t>Az</a:t>
            </a:r>
            <a:r>
              <a:rPr lang="es-AR" b="1" i="1" dirty="0" smtClean="0"/>
              <a:t> </a:t>
            </a:r>
            <a:r>
              <a:rPr lang="es-AR" b="1" i="1" dirty="0" err="1" smtClean="0"/>
              <a:t>Mogen</a:t>
            </a:r>
            <a:r>
              <a:rPr lang="es-AR" i="1" dirty="0" smtClean="0"/>
              <a:t>, el respeto a nuestras autoridades originarias – </a:t>
            </a:r>
            <a:r>
              <a:rPr lang="es-AR" b="1" i="1" dirty="0" err="1" smtClean="0"/>
              <a:t>kume</a:t>
            </a:r>
            <a:r>
              <a:rPr lang="es-AR" b="1" i="1" dirty="0" smtClean="0"/>
              <a:t> </a:t>
            </a:r>
            <a:r>
              <a:rPr lang="es-AR" b="1" i="1" dirty="0" err="1" smtClean="0"/>
              <a:t>Feleal</a:t>
            </a:r>
            <a:r>
              <a:rPr lang="es-AR" b="1" i="1" dirty="0" smtClean="0"/>
              <a:t> </a:t>
            </a:r>
            <a:r>
              <a:rPr lang="es-AR" i="1" dirty="0" smtClean="0"/>
              <a:t>(autoridades propias), a practicar nuestros </a:t>
            </a:r>
            <a:r>
              <a:rPr lang="es-AR" b="1" i="1" dirty="0" err="1" smtClean="0"/>
              <a:t>Nor</a:t>
            </a:r>
            <a:r>
              <a:rPr lang="es-AR" b="1" i="1" dirty="0" smtClean="0"/>
              <a:t> </a:t>
            </a:r>
            <a:r>
              <a:rPr lang="es-AR" b="1" i="1" dirty="0" err="1" smtClean="0"/>
              <a:t>Feleal</a:t>
            </a:r>
            <a:r>
              <a:rPr lang="es-AR" b="1" i="1" dirty="0" smtClean="0"/>
              <a:t> </a:t>
            </a:r>
            <a:r>
              <a:rPr lang="es-AR" i="1" dirty="0" smtClean="0"/>
              <a:t>(normas de justicia y derecho), a la educación </a:t>
            </a:r>
            <a:r>
              <a:rPr lang="es-AR" i="1" dirty="0" err="1" smtClean="0"/>
              <a:t>mapuce</a:t>
            </a:r>
            <a:r>
              <a:rPr lang="es-AR" i="1" dirty="0" smtClean="0"/>
              <a:t> basada en el respeto a los mayores, </a:t>
            </a:r>
            <a:r>
              <a:rPr lang="es-AR" b="1" i="1" dirty="0" err="1" smtClean="0"/>
              <a:t>kimvnc</a:t>
            </a:r>
            <a:r>
              <a:rPr lang="es-AR" i="1" dirty="0" err="1" smtClean="0"/>
              <a:t>e</a:t>
            </a:r>
            <a:r>
              <a:rPr lang="es-AR" i="1" dirty="0" smtClean="0"/>
              <a:t> y a la naturaleza /</a:t>
            </a:r>
            <a:r>
              <a:rPr lang="es-AR" b="1" i="1" dirty="0" err="1" smtClean="0"/>
              <a:t>ixofijmogen</a:t>
            </a:r>
            <a:r>
              <a:rPr lang="es-AR" i="1" dirty="0" smtClean="0"/>
              <a:t>, que es recuperar nuestro </a:t>
            </a:r>
            <a:r>
              <a:rPr lang="es-AR" b="1" i="1" dirty="0" err="1" smtClean="0"/>
              <a:t>Nor</a:t>
            </a:r>
            <a:r>
              <a:rPr lang="es-AR" b="1" i="1" dirty="0" smtClean="0"/>
              <a:t> </a:t>
            </a:r>
            <a:r>
              <a:rPr lang="es-AR" b="1" i="1" dirty="0" err="1" smtClean="0"/>
              <a:t>kimvn</a:t>
            </a:r>
            <a:r>
              <a:rPr lang="es-AR" i="1" dirty="0" smtClean="0"/>
              <a:t> (Educación). Solo volviendo a </a:t>
            </a:r>
            <a:r>
              <a:rPr lang="es-AR" i="1" dirty="0" err="1" smtClean="0"/>
              <a:t>reestablecer</a:t>
            </a:r>
            <a:r>
              <a:rPr lang="es-AR" i="1" dirty="0" smtClean="0"/>
              <a:t> todos estos elementos, podremos decir que nos desarrollamos, que logramos bien estar, que “progresamos “ o que crecemos. Porque lo hacemos desde nuestra cosmovisión. Y esto no tiene nada que ver con el desarrollo que nos propone el </a:t>
            </a:r>
            <a:r>
              <a:rPr lang="es-AR" b="1" i="1" dirty="0" err="1" smtClean="0"/>
              <a:t>wigka</a:t>
            </a:r>
            <a:r>
              <a:rPr lang="es-AR" i="1" dirty="0" smtClean="0"/>
              <a:t>, que es acumular y crecer económicamente a costa de destruir, de volvernos egoístas, de pensar solo como individuo, de corrompernos, de destruirnos humanamente, de alejarnos de las vidas naturales, de contaminar no solo el planeta, sino nuestro </a:t>
            </a:r>
            <a:r>
              <a:rPr lang="es-AR" i="1" dirty="0" err="1" smtClean="0"/>
              <a:t>piwke</a:t>
            </a:r>
            <a:r>
              <a:rPr lang="es-AR" i="1" dirty="0" smtClean="0"/>
              <a:t> </a:t>
            </a:r>
            <a:r>
              <a:rPr lang="es-AR" i="1" dirty="0" err="1" smtClean="0"/>
              <a:t>ka</a:t>
            </a:r>
            <a:r>
              <a:rPr lang="es-AR" i="1" dirty="0" smtClean="0"/>
              <a:t> </a:t>
            </a:r>
            <a:r>
              <a:rPr lang="es-AR" i="1" dirty="0" err="1" smtClean="0"/>
              <a:t>logko</a:t>
            </a:r>
            <a:r>
              <a:rPr lang="es-AR" i="1" dirty="0" smtClean="0"/>
              <a:t> (corazón y </a:t>
            </a:r>
            <a:r>
              <a:rPr lang="es-AR" i="1" dirty="0" err="1" smtClean="0"/>
              <a:t>penzamiento</a:t>
            </a:r>
            <a:r>
              <a:rPr lang="es-AR" i="1" dirty="0" smtClean="0"/>
              <a:t>)”.                                    </a:t>
            </a:r>
            <a:endParaRPr lang="es-ES" dirty="0" smtClean="0"/>
          </a:p>
          <a:p>
            <a:pPr algn="r"/>
            <a:r>
              <a:rPr lang="es-AR" b="1" i="1" dirty="0" err="1" smtClean="0"/>
              <a:t>Ñizol</a:t>
            </a:r>
            <a:r>
              <a:rPr lang="es-AR" b="1" i="1" dirty="0" smtClean="0"/>
              <a:t> </a:t>
            </a:r>
            <a:r>
              <a:rPr lang="es-AR" b="1" i="1" dirty="0" err="1" smtClean="0"/>
              <a:t>Logko</a:t>
            </a:r>
            <a:r>
              <a:rPr lang="es-AR" b="1" i="1" dirty="0" smtClean="0"/>
              <a:t> </a:t>
            </a:r>
            <a:r>
              <a:rPr lang="es-AR" b="1" i="1" dirty="0" err="1" smtClean="0"/>
              <a:t>Elias</a:t>
            </a:r>
            <a:r>
              <a:rPr lang="es-AR" b="1" i="1" dirty="0" smtClean="0"/>
              <a:t> </a:t>
            </a:r>
            <a:r>
              <a:rPr lang="es-AR" b="1" i="1" dirty="0" err="1" smtClean="0"/>
              <a:t>Maripan</a:t>
            </a:r>
            <a:r>
              <a:rPr lang="es-AR" b="1" i="1" dirty="0" smtClean="0"/>
              <a:t>.</a:t>
            </a:r>
            <a:endParaRPr lang="es-ES" b="1" dirty="0" smtClean="0"/>
          </a:p>
          <a:p>
            <a:endParaRPr lang="es-ES" dirty="0"/>
          </a:p>
        </p:txBody>
      </p:sp>
      <p:sp>
        <p:nvSpPr>
          <p:cNvPr id="4" name="3 CuadroTexto"/>
          <p:cNvSpPr txBox="1"/>
          <p:nvPr/>
        </p:nvSpPr>
        <p:spPr>
          <a:xfrm>
            <a:off x="285720" y="214290"/>
            <a:ext cx="4235455" cy="461665"/>
          </a:xfrm>
          <a:prstGeom prst="rect">
            <a:avLst/>
          </a:prstGeom>
          <a:noFill/>
        </p:spPr>
        <p:txBody>
          <a:bodyPr wrap="none" rtlCol="0">
            <a:spAutoFit/>
          </a:bodyPr>
          <a:lstStyle/>
          <a:p>
            <a:r>
              <a:rPr lang="es-ES" sz="2400" b="1" dirty="0" smtClean="0">
                <a:solidFill>
                  <a:srgbClr val="FF0000"/>
                </a:solidFill>
              </a:rPr>
              <a:t>Nuestro escenario deseado…</a:t>
            </a:r>
            <a:endParaRPr lang="es-ES" sz="2400" b="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7756263" cy="1054250"/>
          </a:xfrm>
        </p:spPr>
        <p:txBody>
          <a:bodyPr/>
          <a:lstStyle/>
          <a:p>
            <a:r>
              <a:rPr lang="es-ES" sz="4000" dirty="0" smtClean="0"/>
              <a:t>Nuestro escenario a futuro..</a:t>
            </a:r>
            <a:endParaRPr lang="es-ES" sz="4000" dirty="0"/>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89796" y="1988840"/>
            <a:ext cx="7747000" cy="3235986"/>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Lst>
        </p:spPr>
      </p:pic>
      <p:sp>
        <p:nvSpPr>
          <p:cNvPr id="4" name="3 CuadroTexto"/>
          <p:cNvSpPr txBox="1"/>
          <p:nvPr/>
        </p:nvSpPr>
        <p:spPr>
          <a:xfrm>
            <a:off x="-86562" y="5373216"/>
            <a:ext cx="9671238" cy="923330"/>
          </a:xfrm>
          <a:prstGeom prst="rect">
            <a:avLst/>
          </a:prstGeom>
          <a:noFill/>
        </p:spPr>
        <p:txBody>
          <a:bodyPr wrap="none" rtlCol="0">
            <a:spAutoFit/>
          </a:bodyPr>
          <a:lstStyle/>
          <a:p>
            <a:pPr algn="ctr"/>
            <a:r>
              <a:rPr lang="es-ES" dirty="0" smtClean="0"/>
              <a:t>Descolonizarnos para recuperar nuestras practicas culturales ancestrales</a:t>
            </a:r>
          </a:p>
          <a:p>
            <a:pPr algn="ctr"/>
            <a:r>
              <a:rPr lang="es-ES" dirty="0" smtClean="0"/>
              <a:t> y traer nuestra memoria al presente para saber que aceptamos  y que NO de la otra sociedad</a:t>
            </a:r>
          </a:p>
          <a:p>
            <a:pPr algn="ctr"/>
            <a:r>
              <a:rPr lang="es-ES" b="1" dirty="0" smtClean="0">
                <a:solidFill>
                  <a:srgbClr val="FF0000"/>
                </a:solidFill>
              </a:rPr>
              <a:t>VOLVER A NUESTRO ORIGEN, PARA SEGUIR PERSISTIENDO COMO MAPUCE.</a:t>
            </a:r>
            <a:endParaRPr lang="es-ES" b="1" dirty="0">
              <a:solidFill>
                <a:srgbClr val="FF0000"/>
              </a:solidFill>
            </a:endParaRPr>
          </a:p>
        </p:txBody>
      </p:sp>
      <p:sp>
        <p:nvSpPr>
          <p:cNvPr id="5" name="4 CuadroTexto"/>
          <p:cNvSpPr txBox="1"/>
          <p:nvPr/>
        </p:nvSpPr>
        <p:spPr>
          <a:xfrm>
            <a:off x="0" y="1214422"/>
            <a:ext cx="8954695" cy="646331"/>
          </a:xfrm>
          <a:prstGeom prst="rect">
            <a:avLst/>
          </a:prstGeom>
          <a:noFill/>
        </p:spPr>
        <p:txBody>
          <a:bodyPr wrap="none" rtlCol="0">
            <a:spAutoFit/>
          </a:bodyPr>
          <a:lstStyle/>
          <a:p>
            <a:r>
              <a:rPr lang="es-ES" dirty="0" smtClean="0">
                <a:solidFill>
                  <a:srgbClr val="00B050"/>
                </a:solidFill>
              </a:rPr>
              <a:t>Elaboración de mapeos culturales para cada comunidad, para saber como estamos </a:t>
            </a:r>
          </a:p>
          <a:p>
            <a:r>
              <a:rPr lang="es-ES" dirty="0" smtClean="0">
                <a:solidFill>
                  <a:srgbClr val="00B050"/>
                </a:solidFill>
              </a:rPr>
              <a:t>y que realidad, que nos debilita, podemos cambiar en ella, o potenciar nuestros logros.</a:t>
            </a:r>
            <a:endParaRPr lang="es-ES" dirty="0">
              <a:solidFill>
                <a:srgbClr val="00B050"/>
              </a:solidFill>
            </a:endParaRPr>
          </a:p>
        </p:txBody>
      </p:sp>
    </p:spTree>
    <p:extLst>
      <p:ext uri="{BB962C8B-B14F-4D97-AF65-F5344CB8AC3E}">
        <p14:creationId xmlns:p14="http://schemas.microsoft.com/office/powerpoint/2010/main" val="20713266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s-ES_tradnl" sz="3600" smtClean="0"/>
              <a:t>KVME FELEN en un estado plurinacional </a:t>
            </a:r>
          </a:p>
        </p:txBody>
      </p:sp>
      <p:sp>
        <p:nvSpPr>
          <p:cNvPr id="19459" name="Rectangle 3"/>
          <p:cNvSpPr>
            <a:spLocks noGrp="1" noChangeArrowheads="1"/>
          </p:cNvSpPr>
          <p:nvPr>
            <p:ph type="body" idx="1"/>
          </p:nvPr>
        </p:nvSpPr>
        <p:spPr>
          <a:xfrm>
            <a:off x="1216025" y="2406650"/>
            <a:ext cx="7265988" cy="3443288"/>
          </a:xfrm>
        </p:spPr>
        <p:txBody>
          <a:bodyPr/>
          <a:lstStyle/>
          <a:p>
            <a:pPr eaLnBrk="1" hangingPunct="1">
              <a:buFont typeface="Wingdings" pitchFamily="2" charset="2"/>
              <a:buNone/>
              <a:defRPr/>
            </a:pPr>
            <a:r>
              <a:rPr lang="es-AR" smtClean="0"/>
              <a:t>   Supone el autogobierno como ejercicio de la libre determinación para proyectarnos como Pueblo. </a:t>
            </a:r>
          </a:p>
          <a:p>
            <a:pPr eaLnBrk="1" hangingPunct="1">
              <a:buFont typeface="Wingdings" pitchFamily="2" charset="2"/>
              <a:buNone/>
              <a:defRPr/>
            </a:pPr>
            <a:r>
              <a:rPr lang="es-AR" smtClean="0"/>
              <a:t>   Implica el reconocimiento como Pueblo diferente, con derechos propios, específicos y diferenciados dentro de un estado unitario plurinacional e intercultural. </a:t>
            </a:r>
            <a:endParaRPr lang="es-ES_tradnl" smtClean="0"/>
          </a:p>
        </p:txBody>
      </p:sp>
      <p:pic>
        <p:nvPicPr>
          <p:cNvPr id="19460"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2276475"/>
            <a:ext cx="290512" cy="268288"/>
          </a:xfrm>
          <a:prstGeom prst="rect">
            <a:avLst/>
          </a:prstGeom>
          <a:noFill/>
          <a:ln w="9525">
            <a:noFill/>
            <a:miter lim="800000"/>
            <a:headEnd/>
            <a:tailEnd/>
          </a:ln>
        </p:spPr>
      </p:pic>
      <p:pic>
        <p:nvPicPr>
          <p:cNvPr id="19461" name="Picture 7" descr="kulxu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860800"/>
            <a:ext cx="290512" cy="2682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946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4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0405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929190" cy="3696893"/>
          </a:xfrm>
          <a:prstGeom prst="rect">
            <a:avLst/>
          </a:prstGeom>
          <a:noFill/>
          <a:ln w="9525">
            <a:noFill/>
            <a:miter lim="800000"/>
            <a:headEnd/>
            <a:tailEnd/>
          </a:ln>
        </p:spPr>
      </p:pic>
      <p:pic>
        <p:nvPicPr>
          <p:cNvPr id="3" name="Picture 2" descr="DSC0377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0496" y="3000372"/>
            <a:ext cx="5143504" cy="3857628"/>
          </a:xfrm>
          <a:prstGeom prst="rect">
            <a:avLst/>
          </a:prstGeom>
          <a:noFill/>
          <a:ln w="9525">
            <a:noFill/>
            <a:miter lim="800000"/>
            <a:headEnd/>
            <a:tailEnd/>
          </a:ln>
        </p:spPr>
      </p:pic>
      <p:sp>
        <p:nvSpPr>
          <p:cNvPr id="5" name="4 CuadroTexto"/>
          <p:cNvSpPr txBox="1"/>
          <p:nvPr/>
        </p:nvSpPr>
        <p:spPr>
          <a:xfrm>
            <a:off x="5000628" y="928670"/>
            <a:ext cx="3214710" cy="923330"/>
          </a:xfrm>
          <a:prstGeom prst="rect">
            <a:avLst/>
          </a:prstGeom>
          <a:noFill/>
        </p:spPr>
        <p:txBody>
          <a:bodyPr wrap="square" rtlCol="0">
            <a:spAutoFit/>
          </a:bodyPr>
          <a:lstStyle/>
          <a:p>
            <a:pPr algn="ctr"/>
            <a:r>
              <a:rPr lang="es-ES" dirty="0" smtClean="0"/>
              <a:t>Aniversario de la revolución de mayo</a:t>
            </a:r>
          </a:p>
          <a:p>
            <a:pPr algn="ctr"/>
            <a:r>
              <a:rPr lang="es-ES" dirty="0" smtClean="0"/>
              <a:t>En 1810.</a:t>
            </a:r>
            <a:endParaRPr lang="es-ES" dirty="0"/>
          </a:p>
        </p:txBody>
      </p:sp>
      <p:sp>
        <p:nvSpPr>
          <p:cNvPr id="6" name="5 CuadroTexto"/>
          <p:cNvSpPr txBox="1"/>
          <p:nvPr/>
        </p:nvSpPr>
        <p:spPr>
          <a:xfrm>
            <a:off x="0" y="4071942"/>
            <a:ext cx="4929190" cy="1200329"/>
          </a:xfrm>
          <a:prstGeom prst="rect">
            <a:avLst/>
          </a:prstGeom>
          <a:noFill/>
        </p:spPr>
        <p:txBody>
          <a:bodyPr wrap="square" rtlCol="0">
            <a:spAutoFit/>
          </a:bodyPr>
          <a:lstStyle/>
          <a:p>
            <a:r>
              <a:rPr lang="es-ES" dirty="0" smtClean="0"/>
              <a:t>Marcha nacional de los Pueblos </a:t>
            </a:r>
            <a:r>
              <a:rPr lang="es-ES" dirty="0" err="1" smtClean="0"/>
              <a:t>Indigenas</a:t>
            </a:r>
            <a:r>
              <a:rPr lang="es-ES" dirty="0" smtClean="0"/>
              <a:t> </a:t>
            </a:r>
          </a:p>
          <a:p>
            <a:r>
              <a:rPr lang="es-ES" dirty="0" smtClean="0"/>
              <a:t>De la Argentina para el reconocimiento real </a:t>
            </a:r>
          </a:p>
          <a:p>
            <a:r>
              <a:rPr lang="es-ES" dirty="0" smtClean="0"/>
              <a:t>De la existencia de los Pueblos, dentro de una nuevo Estado.</a:t>
            </a:r>
            <a:endParaRPr lang="es-E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3861048"/>
            <a:ext cx="3755891" cy="1754326"/>
          </a:xfrm>
          <a:prstGeom prst="rect">
            <a:avLst/>
          </a:prstGeom>
          <a:noFill/>
        </p:spPr>
        <p:txBody>
          <a:bodyPr wrap="square" rtlCol="0">
            <a:spAutoFit/>
          </a:bodyPr>
          <a:lstStyle/>
          <a:p>
            <a:r>
              <a:rPr lang="es-ES" dirty="0" smtClean="0"/>
              <a:t>Se Acordó la realización de una serie de talleres comunitarios para entender  </a:t>
            </a:r>
            <a:r>
              <a:rPr lang="es-ES" b="1" dirty="0" smtClean="0"/>
              <a:t>que era este </a:t>
            </a:r>
            <a:r>
              <a:rPr lang="es-ES" dirty="0" smtClean="0"/>
              <a:t>y </a:t>
            </a:r>
            <a:r>
              <a:rPr lang="es-ES" b="1" dirty="0" smtClean="0"/>
              <a:t>que queremos  o como queremos estar </a:t>
            </a:r>
            <a:r>
              <a:rPr lang="es-ES" dirty="0" smtClean="0"/>
              <a:t>nosotros dentro de esta actualización del plan del parque</a:t>
            </a:r>
            <a:endParaRPr lang="es-ES" dirty="0"/>
          </a:p>
        </p:txBody>
      </p:sp>
      <p:sp>
        <p:nvSpPr>
          <p:cNvPr id="6" name="5 CuadroTexto"/>
          <p:cNvSpPr txBox="1"/>
          <p:nvPr/>
        </p:nvSpPr>
        <p:spPr>
          <a:xfrm>
            <a:off x="4500562" y="0"/>
            <a:ext cx="4148247" cy="1754326"/>
          </a:xfrm>
          <a:prstGeom prst="rect">
            <a:avLst/>
          </a:prstGeom>
          <a:noFill/>
        </p:spPr>
        <p:txBody>
          <a:bodyPr wrap="square" rtlCol="0">
            <a:spAutoFit/>
          </a:bodyPr>
          <a:lstStyle/>
          <a:p>
            <a:pPr algn="ctr"/>
            <a:r>
              <a:rPr lang="es-ES" dirty="0" smtClean="0"/>
              <a:t>Considerando y conociendo otros procesos organizativos de otras zonales pudimos defender </a:t>
            </a:r>
          </a:p>
          <a:p>
            <a:pPr algn="ctr"/>
            <a:r>
              <a:rPr lang="es-ES" dirty="0" smtClean="0"/>
              <a:t>esta Propuesta del PLAN DE VIDA dentro del parque nacional Nahuel </a:t>
            </a:r>
            <a:r>
              <a:rPr lang="es-ES" dirty="0" err="1" smtClean="0"/>
              <a:t>Huapi</a:t>
            </a:r>
            <a:r>
              <a:rPr lang="es-ES" dirty="0" smtClean="0"/>
              <a:t>. Como institución Estatal</a:t>
            </a:r>
            <a:endParaRPr lang="es-ES" dirty="0"/>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2538" y="3803923"/>
            <a:ext cx="5021462" cy="305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80" y="0"/>
            <a:ext cx="374328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86380" y="1857364"/>
            <a:ext cx="2500330" cy="17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020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5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144000" cy="1143000"/>
          </a:xfrm>
        </p:spPr>
        <p:txBody>
          <a:bodyPr>
            <a:normAutofit fontScale="90000"/>
          </a:bodyPr>
          <a:lstStyle/>
          <a:p>
            <a:pPr algn="r"/>
            <a:r>
              <a:rPr lang="es-ES" dirty="0" smtClean="0"/>
              <a:t>¿Cómo entendemos nuestro </a:t>
            </a:r>
            <a:r>
              <a:rPr lang="es-ES" b="1" dirty="0" err="1" smtClean="0"/>
              <a:t>Kvme</a:t>
            </a:r>
            <a:r>
              <a:rPr lang="es-ES" dirty="0" smtClean="0"/>
              <a:t> </a:t>
            </a:r>
            <a:r>
              <a:rPr lang="es-ES" b="1" dirty="0" err="1" smtClean="0"/>
              <a:t>Felen</a:t>
            </a:r>
            <a:r>
              <a:rPr lang="es-ES" dirty="0" smtClean="0"/>
              <a:t>?</a:t>
            </a:r>
            <a:endParaRPr lang="es-ES" dirty="0"/>
          </a:p>
        </p:txBody>
      </p:sp>
      <p:sp>
        <p:nvSpPr>
          <p:cNvPr id="7" name="6 CuadroTexto"/>
          <p:cNvSpPr txBox="1"/>
          <p:nvPr/>
        </p:nvSpPr>
        <p:spPr>
          <a:xfrm>
            <a:off x="395536" y="4450842"/>
            <a:ext cx="3888432" cy="2031325"/>
          </a:xfrm>
          <a:prstGeom prst="rect">
            <a:avLst/>
          </a:prstGeom>
          <a:noFill/>
        </p:spPr>
        <p:txBody>
          <a:bodyPr wrap="square" rtlCol="0">
            <a:spAutoFit/>
          </a:bodyPr>
          <a:lstStyle/>
          <a:p>
            <a:r>
              <a:rPr lang="es-ES" dirty="0" smtClean="0"/>
              <a:t>Vive en un entorno definido como IXOFIJMOGEN</a:t>
            </a:r>
          </a:p>
          <a:p>
            <a:r>
              <a:rPr lang="es-ES" dirty="0" smtClean="0"/>
              <a:t>(DIVERSIDAD DE VIDAS). Aquí se  expresa todo, lo</a:t>
            </a:r>
          </a:p>
          <a:p>
            <a:r>
              <a:rPr lang="es-ES" dirty="0" smtClean="0"/>
              <a:t> tangible   e  intangible.</a:t>
            </a:r>
          </a:p>
          <a:p>
            <a:endParaRPr lang="es-ES" dirty="0" smtClean="0"/>
          </a:p>
          <a:p>
            <a:endParaRPr lang="es-ES" dirty="0"/>
          </a:p>
        </p:txBody>
      </p:sp>
      <p:sp>
        <p:nvSpPr>
          <p:cNvPr id="8" name="7 CuadroTexto"/>
          <p:cNvSpPr txBox="1"/>
          <p:nvPr/>
        </p:nvSpPr>
        <p:spPr>
          <a:xfrm>
            <a:off x="3624347" y="5801264"/>
            <a:ext cx="5519653" cy="646331"/>
          </a:xfrm>
          <a:prstGeom prst="rect">
            <a:avLst/>
          </a:prstGeom>
          <a:noFill/>
        </p:spPr>
        <p:txBody>
          <a:bodyPr wrap="none" rtlCol="0">
            <a:spAutoFit/>
          </a:bodyPr>
          <a:lstStyle/>
          <a:p>
            <a:r>
              <a:rPr lang="es-ES" dirty="0" smtClean="0"/>
              <a:t>La relación de estas fuerza esta regulado por el AZ MAPU</a:t>
            </a:r>
          </a:p>
          <a:p>
            <a:endParaRPr lang="es-ES" dirty="0"/>
          </a:p>
        </p:txBody>
      </p:sp>
      <p:pic>
        <p:nvPicPr>
          <p:cNvPr id="11"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4830" y="1124744"/>
            <a:ext cx="4998731" cy="312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04830" y="1124744"/>
            <a:ext cx="5294655" cy="738664"/>
          </a:xfrm>
          <a:prstGeom prst="rect">
            <a:avLst/>
          </a:prstGeom>
          <a:noFill/>
        </p:spPr>
        <p:txBody>
          <a:bodyPr wrap="none" rtlCol="0">
            <a:spAutoFit/>
          </a:bodyPr>
          <a:lstStyle/>
          <a:p>
            <a:r>
              <a:rPr lang="es-ES" sz="2400" b="1" dirty="0" smtClean="0">
                <a:solidFill>
                  <a:srgbClr val="FF0000"/>
                </a:solidFill>
              </a:rPr>
              <a:t>Ce</a:t>
            </a:r>
            <a:r>
              <a:rPr lang="es-ES" b="1" dirty="0" smtClean="0">
                <a:solidFill>
                  <a:srgbClr val="FF0000"/>
                </a:solidFill>
              </a:rPr>
              <a:t> –persona, </a:t>
            </a:r>
            <a:r>
              <a:rPr lang="es-ES" b="1" dirty="0" err="1" smtClean="0">
                <a:solidFill>
                  <a:srgbClr val="FF0000"/>
                </a:solidFill>
              </a:rPr>
              <a:t>reyma</a:t>
            </a:r>
            <a:r>
              <a:rPr lang="es-ES" b="1" dirty="0" smtClean="0">
                <a:solidFill>
                  <a:srgbClr val="FF0000"/>
                </a:solidFill>
              </a:rPr>
              <a:t>- </a:t>
            </a:r>
            <a:r>
              <a:rPr lang="es-ES" b="1" dirty="0" err="1" smtClean="0">
                <a:solidFill>
                  <a:srgbClr val="FF0000"/>
                </a:solidFill>
              </a:rPr>
              <a:t>femilia</a:t>
            </a:r>
            <a:r>
              <a:rPr lang="es-ES" b="1" dirty="0" smtClean="0">
                <a:solidFill>
                  <a:srgbClr val="FF0000"/>
                </a:solidFill>
              </a:rPr>
              <a:t> intima, </a:t>
            </a:r>
            <a:r>
              <a:rPr lang="es-ES" b="1" dirty="0" err="1" smtClean="0">
                <a:solidFill>
                  <a:srgbClr val="FF0000"/>
                </a:solidFill>
              </a:rPr>
              <a:t>Lof</a:t>
            </a:r>
            <a:r>
              <a:rPr lang="es-ES" b="1" dirty="0" smtClean="0">
                <a:solidFill>
                  <a:srgbClr val="FF0000"/>
                </a:solidFill>
              </a:rPr>
              <a:t> – </a:t>
            </a:r>
            <a:r>
              <a:rPr lang="es-ES" b="1" dirty="0" err="1" smtClean="0">
                <a:solidFill>
                  <a:srgbClr val="FF0000"/>
                </a:solidFill>
              </a:rPr>
              <a:t>cominidad</a:t>
            </a:r>
            <a:r>
              <a:rPr lang="es-ES" b="1" dirty="0" smtClean="0">
                <a:solidFill>
                  <a:srgbClr val="FF0000"/>
                </a:solidFill>
              </a:rPr>
              <a:t>.</a:t>
            </a:r>
          </a:p>
          <a:p>
            <a:endParaRPr lang="es-ES" b="1" dirty="0">
              <a:solidFill>
                <a:srgbClr val="FF0000"/>
              </a:solidFill>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2308577"/>
            <a:ext cx="460851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649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E:\fotos tino\WP_20150114_011.jpg"/>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5461446" y="2971602"/>
            <a:ext cx="3081139" cy="4283968"/>
          </a:xfrm>
          <a:prstGeom prst="rect">
            <a:avLst/>
          </a:prstGeom>
          <a:noFill/>
          <a:ln w="9525">
            <a:noFill/>
            <a:miter lim="800000"/>
            <a:headEnd/>
            <a:tailEnd/>
          </a:ln>
        </p:spPr>
      </p:pic>
      <p:pic>
        <p:nvPicPr>
          <p:cNvPr id="5" name="0 Imagen"/>
          <p:cNvPicPr/>
          <p:nvPr/>
        </p:nvPicPr>
        <p:blipFill>
          <a:blip r:embed="rId3" cstate="print">
            <a:extLst>
              <a:ext uri="{28A0092B-C50C-407E-A947-70E740481C1C}">
                <a14:useLocalDpi xmlns:a14="http://schemas.microsoft.com/office/drawing/2010/main"/>
              </a:ext>
            </a:extLst>
          </a:blip>
          <a:stretch>
            <a:fillRect/>
          </a:stretch>
        </p:blipFill>
        <p:spPr>
          <a:xfrm>
            <a:off x="467544" y="188640"/>
            <a:ext cx="7488831" cy="2520279"/>
          </a:xfrm>
          <a:prstGeom prst="ellipse">
            <a:avLst/>
          </a:prstGeom>
          <a:ln>
            <a:noFill/>
          </a:ln>
          <a:effectLst>
            <a:softEdge rad="112500"/>
          </a:effectLst>
        </p:spPr>
      </p:pic>
      <p:sp>
        <p:nvSpPr>
          <p:cNvPr id="3" name="2 Marcador de contenido"/>
          <p:cNvSpPr>
            <a:spLocks noGrp="1"/>
          </p:cNvSpPr>
          <p:nvPr>
            <p:ph idx="1"/>
          </p:nvPr>
        </p:nvSpPr>
        <p:spPr/>
        <p:txBody>
          <a:bodyPr>
            <a:normAutofit/>
          </a:bodyPr>
          <a:lstStyle/>
          <a:p>
            <a:r>
              <a:rPr lang="es-ES" b="1" dirty="0" err="1" smtClean="0">
                <a:solidFill>
                  <a:srgbClr val="FFC000"/>
                </a:solidFill>
              </a:rPr>
              <a:t>Kvme</a:t>
            </a:r>
            <a:r>
              <a:rPr lang="es-ES" dirty="0" smtClean="0">
                <a:solidFill>
                  <a:srgbClr val="FFC000"/>
                </a:solidFill>
              </a:rPr>
              <a:t> </a:t>
            </a:r>
            <a:r>
              <a:rPr lang="es-ES" b="1" dirty="0" err="1" smtClean="0">
                <a:solidFill>
                  <a:srgbClr val="FFC000"/>
                </a:solidFill>
              </a:rPr>
              <a:t>felen</a:t>
            </a:r>
            <a:r>
              <a:rPr lang="es-ES" dirty="0" smtClean="0">
                <a:solidFill>
                  <a:srgbClr val="FFC000"/>
                </a:solidFill>
              </a:rPr>
              <a:t> es el estar-Bien – Buen Vivir.</a:t>
            </a:r>
          </a:p>
          <a:p>
            <a:pPr marL="0" indent="0">
              <a:buNone/>
            </a:pPr>
            <a:r>
              <a:rPr lang="es-ES" dirty="0" smtClean="0"/>
              <a:t>ES:</a:t>
            </a:r>
          </a:p>
          <a:p>
            <a:pPr>
              <a:buFontTx/>
              <a:buChar char="-"/>
            </a:pPr>
            <a:r>
              <a:rPr lang="es-ES" dirty="0" smtClean="0"/>
              <a:t>Entender al </a:t>
            </a:r>
            <a:r>
              <a:rPr lang="es-ES" b="1" dirty="0" err="1" smtClean="0"/>
              <a:t>wajmapu</a:t>
            </a:r>
            <a:r>
              <a:rPr lang="es-ES" dirty="0" smtClean="0"/>
              <a:t>: Para vivir bien hay que primero saber vivir para luego convivir, con otras vidas.</a:t>
            </a:r>
          </a:p>
          <a:p>
            <a:pPr>
              <a:buFontTx/>
              <a:buChar char="-"/>
            </a:pPr>
            <a:r>
              <a:rPr lang="es-ES" dirty="0" smtClean="0">
                <a:solidFill>
                  <a:srgbClr val="00B050"/>
                </a:solidFill>
              </a:rPr>
              <a:t>Tener </a:t>
            </a:r>
            <a:r>
              <a:rPr lang="es-ES" b="1" dirty="0" err="1" smtClean="0">
                <a:solidFill>
                  <a:srgbClr val="00B050"/>
                </a:solidFill>
              </a:rPr>
              <a:t>kisugvnewvn</a:t>
            </a:r>
            <a:r>
              <a:rPr lang="es-ES" dirty="0" smtClean="0">
                <a:solidFill>
                  <a:srgbClr val="00B050"/>
                </a:solidFill>
              </a:rPr>
              <a:t>: Respetar el </a:t>
            </a:r>
            <a:r>
              <a:rPr lang="es-ES" b="1" dirty="0" err="1" smtClean="0">
                <a:solidFill>
                  <a:srgbClr val="00B050"/>
                </a:solidFill>
              </a:rPr>
              <a:t>az</a:t>
            </a:r>
            <a:r>
              <a:rPr lang="es-ES" dirty="0" smtClean="0">
                <a:solidFill>
                  <a:srgbClr val="00B050"/>
                </a:solidFill>
              </a:rPr>
              <a:t> </a:t>
            </a:r>
            <a:r>
              <a:rPr lang="es-ES" b="1" dirty="0" err="1" smtClean="0">
                <a:solidFill>
                  <a:srgbClr val="00B050"/>
                </a:solidFill>
              </a:rPr>
              <a:t>mapu</a:t>
            </a:r>
            <a:r>
              <a:rPr lang="es-ES" dirty="0" smtClean="0">
                <a:solidFill>
                  <a:srgbClr val="00B050"/>
                </a:solidFill>
              </a:rPr>
              <a:t>, </a:t>
            </a:r>
            <a:r>
              <a:rPr lang="es-ES" b="1" dirty="0" err="1" smtClean="0">
                <a:solidFill>
                  <a:srgbClr val="00B050"/>
                </a:solidFill>
              </a:rPr>
              <a:t>mapu</a:t>
            </a:r>
            <a:r>
              <a:rPr lang="es-ES" b="1" dirty="0" smtClean="0">
                <a:solidFill>
                  <a:srgbClr val="00B050"/>
                </a:solidFill>
              </a:rPr>
              <a:t> </a:t>
            </a:r>
            <a:r>
              <a:rPr lang="es-ES" b="1" dirty="0" err="1" smtClean="0">
                <a:solidFill>
                  <a:srgbClr val="00B050"/>
                </a:solidFill>
              </a:rPr>
              <a:t>ñi</a:t>
            </a:r>
            <a:r>
              <a:rPr lang="es-ES" b="1" dirty="0" smtClean="0">
                <a:solidFill>
                  <a:srgbClr val="00B050"/>
                </a:solidFill>
              </a:rPr>
              <a:t> </a:t>
            </a:r>
            <a:r>
              <a:rPr lang="es-ES" b="1" dirty="0" err="1" smtClean="0">
                <a:solidFill>
                  <a:srgbClr val="00B050"/>
                </a:solidFill>
              </a:rPr>
              <a:t>kisugvnewvn</a:t>
            </a:r>
            <a:r>
              <a:rPr lang="es-ES" b="1" dirty="0">
                <a:solidFill>
                  <a:srgbClr val="00B050"/>
                </a:solidFill>
              </a:rPr>
              <a:t> </a:t>
            </a:r>
            <a:r>
              <a:rPr lang="es-ES" dirty="0" smtClean="0">
                <a:solidFill>
                  <a:srgbClr val="00B050"/>
                </a:solidFill>
              </a:rPr>
              <a:t>– reconocer a la naturaleza como el sistemas mayor preexistente al sistema social Humano.</a:t>
            </a:r>
            <a:endParaRPr lang="es-ES" dirty="0">
              <a:solidFill>
                <a:srgbClr val="00B050"/>
              </a:solidFill>
            </a:endParaRPr>
          </a:p>
        </p:txBody>
      </p:sp>
      <p:sp>
        <p:nvSpPr>
          <p:cNvPr id="4" name="3 Título"/>
          <p:cNvSpPr>
            <a:spLocks noGrp="1"/>
          </p:cNvSpPr>
          <p:nvPr>
            <p:ph type="title"/>
          </p:nvPr>
        </p:nvSpPr>
        <p:spPr/>
        <p:txBody>
          <a:bodyPr/>
          <a:lstStyle/>
          <a:p>
            <a:r>
              <a:rPr lang="es-ES" dirty="0" smtClean="0"/>
              <a:t>Desarrollo del concepto:</a:t>
            </a:r>
            <a:endParaRPr lang="es-ES" dirty="0"/>
          </a:p>
        </p:txBody>
      </p:sp>
    </p:spTree>
    <p:extLst>
      <p:ext uri="{BB962C8B-B14F-4D97-AF65-F5344CB8AC3E}">
        <p14:creationId xmlns:p14="http://schemas.microsoft.com/office/powerpoint/2010/main" val="2353938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2576"/>
            <a:ext cx="5500688"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43" y="3254499"/>
            <a:ext cx="4653788" cy="349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2356" y="3305025"/>
            <a:ext cx="4572000" cy="322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66662" y="354981"/>
            <a:ext cx="3768776" cy="282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384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wheel(1)">
                                      <p:cBhvr>
                                        <p:cTn id="1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91682" y="2410690"/>
            <a:ext cx="7504246" cy="27016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Marcador de contenido"/>
          <p:cNvSpPr>
            <a:spLocks noGrp="1"/>
          </p:cNvSpPr>
          <p:nvPr>
            <p:ph idx="1"/>
          </p:nvPr>
        </p:nvSpPr>
        <p:spPr/>
        <p:txBody>
          <a:bodyPr>
            <a:normAutofit fontScale="85000" lnSpcReduction="20000"/>
          </a:bodyPr>
          <a:lstStyle/>
          <a:p>
            <a:pPr marL="0" indent="0">
              <a:buNone/>
            </a:pPr>
            <a:r>
              <a:rPr lang="es-ES" dirty="0" smtClean="0"/>
              <a:t>- Hacer </a:t>
            </a:r>
            <a:r>
              <a:rPr lang="es-ES" b="1" dirty="0" err="1" smtClean="0"/>
              <a:t>ayekan</a:t>
            </a:r>
            <a:r>
              <a:rPr lang="es-ES" dirty="0" smtClean="0"/>
              <a:t> – </a:t>
            </a:r>
            <a:r>
              <a:rPr lang="es-ES" b="1" dirty="0" err="1" smtClean="0"/>
              <a:t>kawiñ</a:t>
            </a:r>
            <a:r>
              <a:rPr lang="es-ES" dirty="0" smtClean="0"/>
              <a:t>: </a:t>
            </a:r>
            <a:r>
              <a:rPr lang="es-ES" dirty="0" err="1" smtClean="0"/>
              <a:t>Féstejar</a:t>
            </a:r>
            <a:r>
              <a:rPr lang="es-ES" dirty="0" smtClean="0"/>
              <a:t>, jugar,  danzar divertirse en comunidad. Expresar sus sentimientos.</a:t>
            </a:r>
          </a:p>
          <a:p>
            <a:pPr>
              <a:buFontTx/>
              <a:buChar char="-"/>
            </a:pPr>
            <a:r>
              <a:rPr lang="es-ES" dirty="0" smtClean="0"/>
              <a:t>Hacer</a:t>
            </a:r>
            <a:r>
              <a:rPr lang="es-ES" b="1" dirty="0" smtClean="0"/>
              <a:t> </a:t>
            </a:r>
            <a:r>
              <a:rPr lang="es-ES" b="1" dirty="0" err="1" smtClean="0"/>
              <a:t>Kvme</a:t>
            </a:r>
            <a:r>
              <a:rPr lang="es-ES" dirty="0" smtClean="0"/>
              <a:t> </a:t>
            </a:r>
            <a:r>
              <a:rPr lang="es-ES" b="1" dirty="0" err="1" smtClean="0"/>
              <a:t>kvzawvn</a:t>
            </a:r>
            <a:r>
              <a:rPr lang="es-ES" dirty="0" smtClean="0"/>
              <a:t>: Saber trabajar, es hacer </a:t>
            </a:r>
            <a:r>
              <a:rPr lang="es-ES" b="1" dirty="0" err="1" smtClean="0"/>
              <a:t>kimkantun</a:t>
            </a:r>
            <a:r>
              <a:rPr lang="es-ES" dirty="0" smtClean="0"/>
              <a:t> – aprender jugando, principios y valores como el </a:t>
            </a:r>
            <a:r>
              <a:rPr lang="es-ES" b="1" dirty="0" err="1" smtClean="0"/>
              <a:t>Kejuwvn</a:t>
            </a:r>
            <a:r>
              <a:rPr lang="es-ES" dirty="0" smtClean="0"/>
              <a:t> – ayuda mutua.</a:t>
            </a:r>
          </a:p>
          <a:p>
            <a:pPr>
              <a:buFontTx/>
              <a:buChar char="-"/>
            </a:pPr>
            <a:r>
              <a:rPr lang="es-ES" dirty="0" smtClean="0">
                <a:solidFill>
                  <a:srgbClr val="FFC000"/>
                </a:solidFill>
              </a:rPr>
              <a:t>Hacer</a:t>
            </a:r>
            <a:r>
              <a:rPr lang="es-ES" b="1" dirty="0" smtClean="0">
                <a:solidFill>
                  <a:srgbClr val="FFC000"/>
                </a:solidFill>
              </a:rPr>
              <a:t> </a:t>
            </a:r>
            <a:r>
              <a:rPr lang="es-ES" b="1" dirty="0" err="1" smtClean="0">
                <a:solidFill>
                  <a:srgbClr val="FFC000"/>
                </a:solidFill>
              </a:rPr>
              <a:t>Epun</a:t>
            </a:r>
            <a:r>
              <a:rPr lang="es-ES" dirty="0" smtClean="0">
                <a:solidFill>
                  <a:srgbClr val="FFC000"/>
                </a:solidFill>
              </a:rPr>
              <a:t> </a:t>
            </a:r>
            <a:r>
              <a:rPr lang="es-ES" b="1" dirty="0" err="1" smtClean="0">
                <a:solidFill>
                  <a:srgbClr val="FFC000"/>
                </a:solidFill>
              </a:rPr>
              <a:t>pvlekejuwvn</a:t>
            </a:r>
            <a:r>
              <a:rPr lang="es-ES" dirty="0" smtClean="0">
                <a:solidFill>
                  <a:srgbClr val="FFC000"/>
                </a:solidFill>
              </a:rPr>
              <a:t>: Devolver en trabajo la ayuda prestada, Trabajar en reciprocidad.</a:t>
            </a:r>
          </a:p>
          <a:p>
            <a:pPr>
              <a:buFontTx/>
              <a:buChar char="-"/>
            </a:pPr>
            <a:r>
              <a:rPr lang="es-ES" dirty="0" smtClean="0">
                <a:solidFill>
                  <a:srgbClr val="FFC000"/>
                </a:solidFill>
              </a:rPr>
              <a:t>Saber hacer </a:t>
            </a:r>
            <a:r>
              <a:rPr lang="es-ES" b="1" dirty="0" err="1" smtClean="0">
                <a:solidFill>
                  <a:srgbClr val="FFC000"/>
                </a:solidFill>
              </a:rPr>
              <a:t>gvxamkan</a:t>
            </a:r>
            <a:r>
              <a:rPr lang="es-ES" dirty="0" smtClean="0">
                <a:solidFill>
                  <a:srgbClr val="FFC000"/>
                </a:solidFill>
              </a:rPr>
              <a:t>: Saber comunicarse, aprender a escuchar y a observar.</a:t>
            </a:r>
          </a:p>
          <a:p>
            <a:pPr>
              <a:buFontTx/>
              <a:buChar char="-"/>
            </a:pPr>
            <a:r>
              <a:rPr lang="es-ES" dirty="0" smtClean="0"/>
              <a:t>Ejercer el </a:t>
            </a:r>
            <a:r>
              <a:rPr lang="es-ES" b="1" dirty="0" err="1" smtClean="0"/>
              <a:t>xukawvn</a:t>
            </a:r>
            <a:r>
              <a:rPr lang="es-ES" dirty="0" smtClean="0"/>
              <a:t>: Es respetar para ser respetado.</a:t>
            </a:r>
          </a:p>
          <a:p>
            <a:pPr>
              <a:buFontTx/>
              <a:buChar char="-"/>
            </a:pPr>
            <a:r>
              <a:rPr lang="es-ES" dirty="0" smtClean="0"/>
              <a:t>Ejercer el </a:t>
            </a:r>
            <a:r>
              <a:rPr lang="es-ES_tradnl" b="1" dirty="0"/>
              <a:t>YAMVWVN</a:t>
            </a:r>
            <a:r>
              <a:rPr lang="es-ES_tradnl" dirty="0"/>
              <a:t> se refiere a la importancia de la reciprocidad, el respetar para ser respetado, el saber situarse frente a otro, ser ubicarse , no burlarse, no reírse del </a:t>
            </a:r>
            <a:r>
              <a:rPr lang="es-ES_tradnl" dirty="0" smtClean="0"/>
              <a:t>otro. Respetando la palabra de nuestros mayores.</a:t>
            </a:r>
            <a:endParaRPr lang="es-ES" dirty="0"/>
          </a:p>
        </p:txBody>
      </p:sp>
      <p:sp>
        <p:nvSpPr>
          <p:cNvPr id="2" name="1 Título"/>
          <p:cNvSpPr>
            <a:spLocks noGrp="1"/>
          </p:cNvSpPr>
          <p:nvPr>
            <p:ph type="title"/>
          </p:nvPr>
        </p:nvSpPr>
        <p:spPr/>
        <p:txBody>
          <a:bodyPr/>
          <a:lstStyle/>
          <a:p>
            <a:pPr algn="l"/>
            <a:r>
              <a:rPr lang="es-ES" dirty="0" smtClean="0"/>
              <a:t>Es:</a:t>
            </a:r>
            <a:endParaRPr lang="es-ES" dirty="0"/>
          </a:p>
        </p:txBody>
      </p: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5004048" y="8353"/>
            <a:ext cx="3491880" cy="17872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337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p:tgtEl>
                                          <p:spTgt spid="5122"/>
                                        </p:tgtEl>
                                        <p:attrNameLst>
                                          <p:attrName>ppt_y</p:attrName>
                                        </p:attrNameLst>
                                      </p:cBhvr>
                                      <p:tavLst>
                                        <p:tav tm="0">
                                          <p:val>
                                            <p:strVal val="#ppt_y+#ppt_h*1.125000"/>
                                          </p:val>
                                        </p:tav>
                                        <p:tav tm="100000">
                                          <p:val>
                                            <p:strVal val="#ppt_y"/>
                                          </p:val>
                                        </p:tav>
                                      </p:tavLst>
                                    </p:anim>
                                    <p:animEffect transition="in" filter="wipe(up)">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96291" y="180108"/>
            <a:ext cx="3089564" cy="259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3793" y="0"/>
            <a:ext cx="3300754" cy="2558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Marcador de contenido"/>
          <p:cNvSpPr>
            <a:spLocks noGrp="1"/>
          </p:cNvSpPr>
          <p:nvPr>
            <p:ph idx="1"/>
          </p:nvPr>
        </p:nvSpPr>
        <p:spPr>
          <a:xfrm>
            <a:off x="642910" y="2980185"/>
            <a:ext cx="7745505" cy="3163459"/>
          </a:xfrm>
        </p:spPr>
        <p:txBody>
          <a:bodyPr>
            <a:normAutofit/>
          </a:bodyPr>
          <a:lstStyle/>
          <a:p>
            <a:r>
              <a:rPr lang="es-ES" dirty="0" smtClean="0">
                <a:solidFill>
                  <a:schemeClr val="tx1"/>
                </a:solidFill>
              </a:rPr>
              <a:t>Respetar la dualidad de genero y generación.</a:t>
            </a:r>
          </a:p>
          <a:p>
            <a:pPr>
              <a:buNone/>
            </a:pPr>
            <a:endParaRPr lang="es-ES" dirty="0" smtClean="0">
              <a:solidFill>
                <a:schemeClr val="tx1"/>
              </a:solidFill>
            </a:endParaRPr>
          </a:p>
          <a:p>
            <a:r>
              <a:rPr lang="es-ES" dirty="0" smtClean="0"/>
              <a:t>Es hacer </a:t>
            </a:r>
            <a:r>
              <a:rPr lang="es-ES" b="1" dirty="0" err="1" smtClean="0"/>
              <a:t>yafvtvn</a:t>
            </a:r>
            <a:r>
              <a:rPr lang="es-ES" dirty="0" smtClean="0"/>
              <a:t> fortalecernos a través de los alimentos, en el buen comer y bien beber. Aquí realizamos la práctica del </a:t>
            </a:r>
            <a:r>
              <a:rPr lang="es-ES" b="1" dirty="0" err="1" smtClean="0"/>
              <a:t>xafkintu</a:t>
            </a:r>
            <a:r>
              <a:rPr lang="es-ES" b="1" dirty="0" smtClean="0"/>
              <a:t> – intercambio </a:t>
            </a:r>
            <a:r>
              <a:rPr lang="es-ES" dirty="0" smtClean="0"/>
              <a:t>y el </a:t>
            </a:r>
            <a:r>
              <a:rPr lang="es-ES" b="1" dirty="0" err="1" smtClean="0"/>
              <a:t>gijamawvn</a:t>
            </a:r>
            <a:r>
              <a:rPr lang="es-ES" dirty="0" smtClean="0"/>
              <a:t> – dar y recibir.</a:t>
            </a:r>
          </a:p>
        </p:txBody>
      </p:sp>
      <p:sp>
        <p:nvSpPr>
          <p:cNvPr id="2" name="1 Título"/>
          <p:cNvSpPr>
            <a:spLocks noGrp="1"/>
          </p:cNvSpPr>
          <p:nvPr>
            <p:ph type="title"/>
          </p:nvPr>
        </p:nvSpPr>
        <p:spPr/>
        <p:txBody>
          <a:bodyPr/>
          <a:lstStyle/>
          <a:p>
            <a:pPr algn="l"/>
            <a:r>
              <a:rPr lang="es-ES" dirty="0" smtClean="0"/>
              <a:t>Es:</a:t>
            </a:r>
            <a:endParaRPr lang="es-ES" dirty="0"/>
          </a:p>
        </p:txBody>
      </p:sp>
    </p:spTree>
    <p:extLst>
      <p:ext uri="{BB962C8B-B14F-4D97-AF65-F5344CB8AC3E}">
        <p14:creationId xmlns:p14="http://schemas.microsoft.com/office/powerpoint/2010/main" val="357405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heel(1)">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wheel(1)">
                                      <p:cBhvr>
                                        <p:cTn id="17" dur="20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0350" y="2500306"/>
            <a:ext cx="5073650" cy="3808413"/>
          </a:xfrm>
          <a:prstGeom prst="rect">
            <a:avLst/>
          </a:prstGeom>
          <a:noFill/>
          <a:ln w="9525">
            <a:noFill/>
            <a:miter lim="800000"/>
            <a:headEnd/>
            <a:tailEnd/>
          </a:ln>
        </p:spPr>
      </p:pic>
      <p:pic>
        <p:nvPicPr>
          <p:cNvPr id="7168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82" y="3143248"/>
            <a:ext cx="4683125" cy="3514725"/>
          </a:xfrm>
          <a:prstGeom prst="rect">
            <a:avLst/>
          </a:prstGeom>
          <a:noFill/>
          <a:ln w="9525">
            <a:noFill/>
            <a:miter lim="800000"/>
            <a:headEnd/>
            <a:tailEnd/>
          </a:ln>
        </p:spPr>
      </p:pic>
      <p:sp>
        <p:nvSpPr>
          <p:cNvPr id="7" name="6 Rectángulo"/>
          <p:cNvSpPr/>
          <p:nvPr/>
        </p:nvSpPr>
        <p:spPr>
          <a:xfrm>
            <a:off x="4286248" y="571480"/>
            <a:ext cx="4572000" cy="1200329"/>
          </a:xfrm>
          <a:prstGeom prst="rect">
            <a:avLst/>
          </a:prstGeom>
        </p:spPr>
        <p:txBody>
          <a:bodyPr>
            <a:spAutoFit/>
          </a:bodyPr>
          <a:lstStyle/>
          <a:p>
            <a:r>
              <a:rPr lang="es-ES" b="1" dirty="0" smtClean="0"/>
              <a:t>Es SOBERANIA ALIMENTARIA: </a:t>
            </a:r>
            <a:r>
              <a:rPr lang="es-ES" dirty="0" smtClean="0"/>
              <a:t>para asegurar nuestra alimentación saludable, y ejercer plena autonomía alimentaria y económica. </a:t>
            </a:r>
          </a:p>
        </p:txBody>
      </p:sp>
      <p:pic>
        <p:nvPicPr>
          <p:cNvPr id="7168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282" y="214290"/>
            <a:ext cx="3998913" cy="29972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artoné">
  <a:themeElements>
    <a:clrScheme name="Cartoné">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arton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386</TotalTime>
  <Words>2027</Words>
  <Application>Microsoft Macintosh PowerPoint</Application>
  <PresentationFormat>Presentación en pantalla (4:3)</PresentationFormat>
  <Paragraphs>132</Paragraphs>
  <Slides>27</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27</vt:i4>
      </vt:variant>
    </vt:vector>
  </HeadingPairs>
  <TitlesOfParts>
    <vt:vector size="29" baseType="lpstr">
      <vt:lpstr>Cartoné</vt:lpstr>
      <vt:lpstr>Presentación</vt:lpstr>
      <vt:lpstr>Presentación de PowerPoint</vt:lpstr>
      <vt:lpstr>KVME FELEN nuestro PLAN de VIDA</vt:lpstr>
      <vt:lpstr>Presentación de PowerPoint</vt:lpstr>
      <vt:lpstr>¿Cómo entendemos nuestro Kvme Felen?</vt:lpstr>
      <vt:lpstr>Desarrollo del concepto:</vt:lpstr>
      <vt:lpstr>Presentación de PowerPoint</vt:lpstr>
      <vt:lpstr>Es:</vt:lpstr>
      <vt:lpstr>Es:</vt:lpstr>
      <vt:lpstr>Presentación de PowerPoint</vt:lpstr>
      <vt:lpstr>Ser VLMEN: es no acumular bienes, ser vlmen es ser kimce (persona sabia) porque si posee muchos bienes es porque pone en práctica el MAPUCE KIMVN (Conocimiento Mapuce) donde da, comparte y asi recibe. Pu newen –las fuerzas se lo transmiten (ej.pagi). </vt:lpstr>
      <vt:lpstr>KVME FELEN es  tener NOR KIMVN - educación autónoma.</vt:lpstr>
      <vt:lpstr>Presentación de PowerPoint</vt:lpstr>
      <vt:lpstr>KVME FELEN ES VALORAR AL REWE como nuestro centro de educación</vt:lpstr>
      <vt:lpstr>KVME FELEN es  ejercer el GEJUPUN</vt:lpstr>
      <vt:lpstr>Pilares para un kvme felen</vt:lpstr>
      <vt:lpstr>La autonomía está vinculada con la interculturalidad</vt:lpstr>
      <vt:lpstr>Presentación de PowerPoint</vt:lpstr>
      <vt:lpstr>Presentación de PowerPoint</vt:lpstr>
      <vt:lpstr>Presentación de PowerPoint</vt:lpstr>
      <vt:lpstr>DESAFIOS:</vt:lpstr>
      <vt:lpstr>DESAFIOS:</vt:lpstr>
      <vt:lpstr>DESAFIOS:</vt:lpstr>
      <vt:lpstr>CONCLUSIÓN:</vt:lpstr>
      <vt:lpstr>Presentación de PowerPoint</vt:lpstr>
      <vt:lpstr>Nuestro escenario a futuro..</vt:lpstr>
      <vt:lpstr>KVME FELEN en un estado plurinacional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Lucrecia Olivari</cp:lastModifiedBy>
  <cp:revision>54</cp:revision>
  <dcterms:created xsi:type="dcterms:W3CDTF">2016-06-08T03:40:57Z</dcterms:created>
  <dcterms:modified xsi:type="dcterms:W3CDTF">2016-06-29T12:16:13Z</dcterms:modified>
</cp:coreProperties>
</file>