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41" r:id="rId3"/>
    <p:sldId id="327" r:id="rId4"/>
    <p:sldId id="399" r:id="rId5"/>
    <p:sldId id="401" r:id="rId6"/>
    <p:sldId id="400" r:id="rId7"/>
    <p:sldId id="394" r:id="rId8"/>
    <p:sldId id="395" r:id="rId9"/>
    <p:sldId id="396" r:id="rId10"/>
    <p:sldId id="398" r:id="rId11"/>
    <p:sldId id="391" r:id="rId12"/>
    <p:sldId id="390" r:id="rId13"/>
    <p:sldId id="392" r:id="rId14"/>
    <p:sldId id="393" r:id="rId15"/>
    <p:sldId id="389" r:id="rId16"/>
    <p:sldId id="404" r:id="rId17"/>
    <p:sldId id="405" r:id="rId18"/>
    <p:sldId id="406" r:id="rId19"/>
    <p:sldId id="403" r:id="rId20"/>
    <p:sldId id="407" r:id="rId21"/>
    <p:sldId id="409" r:id="rId22"/>
    <p:sldId id="408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>
      <p:cViewPr varScale="1">
        <p:scale>
          <a:sx n="77" d="100"/>
          <a:sy n="77" d="100"/>
        </p:scale>
        <p:origin x="-2296" y="-11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C1C40-C399-4F55-92F5-3C1386273DF7}" type="datetimeFigureOut">
              <a:rPr lang="es-ES" smtClean="0"/>
              <a:pPr/>
              <a:t>10/06/16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363FF-A191-458E-8705-8D34B46A024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47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D509-7E26-44BD-BBC3-8D09EF8D0302}" type="datetimeFigureOut">
              <a:rPr lang="es-CO" smtClean="0"/>
              <a:pPr/>
              <a:t>10/06/16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41A-98F8-4FA2-8E94-4D56EE9E088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239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D509-7E26-44BD-BBC3-8D09EF8D0302}" type="datetimeFigureOut">
              <a:rPr lang="es-CO" smtClean="0"/>
              <a:pPr/>
              <a:t>10/06/16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41A-98F8-4FA2-8E94-4D56EE9E088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77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D509-7E26-44BD-BBC3-8D09EF8D0302}" type="datetimeFigureOut">
              <a:rPr lang="es-CO" smtClean="0"/>
              <a:pPr/>
              <a:t>10/06/16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41A-98F8-4FA2-8E94-4D56EE9E088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36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D509-7E26-44BD-BBC3-8D09EF8D0302}" type="datetimeFigureOut">
              <a:rPr lang="es-CO" smtClean="0"/>
              <a:pPr/>
              <a:t>10/06/16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41A-98F8-4FA2-8E94-4D56EE9E088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186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D509-7E26-44BD-BBC3-8D09EF8D0302}" type="datetimeFigureOut">
              <a:rPr lang="es-CO" smtClean="0"/>
              <a:pPr/>
              <a:t>10/06/16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41A-98F8-4FA2-8E94-4D56EE9E088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62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D509-7E26-44BD-BBC3-8D09EF8D0302}" type="datetimeFigureOut">
              <a:rPr lang="es-CO" smtClean="0"/>
              <a:pPr/>
              <a:t>10/06/16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41A-98F8-4FA2-8E94-4D56EE9E088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179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D509-7E26-44BD-BBC3-8D09EF8D0302}" type="datetimeFigureOut">
              <a:rPr lang="es-CO" smtClean="0"/>
              <a:pPr/>
              <a:t>10/06/16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41A-98F8-4FA2-8E94-4D56EE9E088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91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D509-7E26-44BD-BBC3-8D09EF8D0302}" type="datetimeFigureOut">
              <a:rPr lang="es-CO" smtClean="0"/>
              <a:pPr/>
              <a:t>10/06/16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41A-98F8-4FA2-8E94-4D56EE9E088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74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D509-7E26-44BD-BBC3-8D09EF8D0302}" type="datetimeFigureOut">
              <a:rPr lang="es-CO" smtClean="0"/>
              <a:pPr/>
              <a:t>10/06/16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41A-98F8-4FA2-8E94-4D56EE9E088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3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D509-7E26-44BD-BBC3-8D09EF8D0302}" type="datetimeFigureOut">
              <a:rPr lang="es-CO" smtClean="0"/>
              <a:pPr/>
              <a:t>10/06/16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41A-98F8-4FA2-8E94-4D56EE9E088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856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D509-7E26-44BD-BBC3-8D09EF8D0302}" type="datetimeFigureOut">
              <a:rPr lang="es-CO" smtClean="0"/>
              <a:pPr/>
              <a:t>10/06/16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41A-98F8-4FA2-8E94-4D56EE9E088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879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CD509-7E26-44BD-BBC3-8D09EF8D0302}" type="datetimeFigureOut">
              <a:rPr lang="es-CO" smtClean="0"/>
              <a:pPr/>
              <a:t>10/06/16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5941A-98F8-4FA2-8E94-4D56EE9E0883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601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1196752"/>
            <a:ext cx="7704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latin typeface="Century Gothic" panose="020B0502020202020204" pitchFamily="34" charset="0"/>
              </a:rPr>
              <a:t>MESA INTER</a:t>
            </a:r>
            <a:r>
              <a:rPr lang="es-CO" sz="2600" b="1" dirty="0" smtClean="0">
                <a:latin typeface="Century Gothic" panose="020B0502020202020204" pitchFamily="34" charset="0"/>
              </a:rPr>
              <a:t>ÉTNICA DE LAS COMUNIDADES INDÍGENAS Y NEGRAS EN EL ATRATO MEDIO ANTIOQUEÑO</a:t>
            </a:r>
            <a:endParaRPr lang="es-CO" sz="24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869160"/>
            <a:ext cx="1656184" cy="12939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589240"/>
            <a:ext cx="1726089" cy="115347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87824" y="3244334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latin typeface="Century Gothic" panose="020B0502020202020204" pitchFamily="34" charset="0"/>
              </a:rPr>
              <a:t>PUEBLO EMBERA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0563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16623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4 CuadroTexto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tx2">
                    <a:lumMod val="75000"/>
                  </a:schemeClr>
                </a:solidFill>
              </a:rPr>
              <a:t>Situación Actual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66430" y="980728"/>
            <a:ext cx="72940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Amenaza por Pol</a:t>
            </a:r>
            <a:r>
              <a:rPr lang="es-ES_tradnl" sz="2800" b="1" dirty="0" smtClean="0"/>
              <a:t>ítica </a:t>
            </a:r>
            <a:r>
              <a:rPr lang="es-ES_tradnl" sz="2800" b="1" dirty="0" smtClean="0"/>
              <a:t>nacional para creaci</a:t>
            </a:r>
            <a:r>
              <a:rPr lang="es-ES_tradnl" sz="2800" b="1" dirty="0" smtClean="0"/>
              <a:t>ón </a:t>
            </a:r>
          </a:p>
          <a:p>
            <a:r>
              <a:rPr lang="es-ES_tradnl" sz="2800" b="1" dirty="0" smtClean="0"/>
              <a:t>de Parques Naturales en territorios ancestrales: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23981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2060848"/>
            <a:ext cx="7992888" cy="4395780"/>
          </a:xfrm>
        </p:spPr>
      </p:pic>
      <p:sp>
        <p:nvSpPr>
          <p:cNvPr id="7" name="Rectángulo 6"/>
          <p:cNvSpPr/>
          <p:nvPr/>
        </p:nvSpPr>
        <p:spPr>
          <a:xfrm>
            <a:off x="179512" y="54868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smtClean="0"/>
              <a:t>La Mesa Inter</a:t>
            </a:r>
            <a:r>
              <a:rPr lang="es-ES_tradnl" sz="2400" b="1" dirty="0" smtClean="0"/>
              <a:t>étnica para las comunidades indígenas y negras </a:t>
            </a:r>
            <a:r>
              <a:rPr lang="es-ES_tradnl" sz="2400" i="1" dirty="0" smtClean="0"/>
              <a:t>es </a:t>
            </a:r>
            <a:r>
              <a:rPr lang="es-ES_tradnl" sz="2400" i="1" dirty="0"/>
              <a:t>el espacio autónomo de diálogos y saberes, para la defensa y protección territorial de las comunidades negras e indígenas en la región </a:t>
            </a:r>
            <a:r>
              <a:rPr lang="es-ES_tradnl" sz="2400" i="1" dirty="0" smtClean="0"/>
              <a:t>del </a:t>
            </a:r>
            <a:r>
              <a:rPr lang="es-ES_tradnl" sz="2400" i="1" dirty="0"/>
              <a:t>Atrato medio</a:t>
            </a:r>
            <a:r>
              <a:rPr lang="es-ES_tradnl" sz="2400" dirty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6058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412776"/>
            <a:ext cx="6120680" cy="4561867"/>
          </a:xfrm>
          <a:prstGeom prst="rect">
            <a:avLst/>
          </a:prstGeom>
        </p:spPr>
      </p:pic>
      <p:sp>
        <p:nvSpPr>
          <p:cNvPr id="8" name="4 CuadroTexto"/>
          <p:cNvSpPr txBox="1">
            <a:spLocks noGrp="1"/>
          </p:cNvSpPr>
          <p:nvPr>
            <p:ph type="title"/>
          </p:nvPr>
        </p:nvSpPr>
        <p:spPr>
          <a:xfrm>
            <a:off x="2022164" y="476672"/>
            <a:ext cx="492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tx2">
                    <a:lumMod val="75000"/>
                  </a:schemeClr>
                </a:solidFill>
              </a:rPr>
              <a:t>Mesa Interétnica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9512" y="764704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chemeClr val="accent3">
                    <a:lumMod val="50000"/>
                  </a:schemeClr>
                </a:solidFill>
              </a:rPr>
              <a:t>Consejo Comunitario Mayor de la Asociación Campesina Integral del Atrato COCOMACIA</a:t>
            </a:r>
            <a:endParaRPr lang="es-E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79512" y="930206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accent6">
                    <a:lumMod val="50000"/>
                  </a:schemeClr>
                </a:solidFill>
              </a:rPr>
              <a:t>Organización Indígena de Antioquia O.I.A</a:t>
            </a:r>
            <a:endParaRPr lang="es-E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79512" y="1844824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i="1" dirty="0" smtClean="0">
                <a:latin typeface="Century Gothic"/>
                <a:cs typeface="Century Gothic"/>
              </a:rPr>
              <a:t>Autónoma</a:t>
            </a:r>
            <a:endParaRPr lang="es-ES_tradnl" sz="1600" dirty="0">
              <a:latin typeface="Century Gothic"/>
              <a:cs typeface="Century Gothic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528" y="2555612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i="1" dirty="0" smtClean="0">
                <a:latin typeface="Century Gothic"/>
                <a:cs typeface="Century Gothic"/>
              </a:rPr>
              <a:t>Permanente</a:t>
            </a:r>
            <a:endParaRPr lang="es-ES_tradnl" sz="1600" dirty="0">
              <a:latin typeface="Century Gothic"/>
              <a:cs typeface="Century Gothic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9366" y="3430741"/>
            <a:ext cx="217637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i="1" dirty="0" smtClean="0">
                <a:latin typeface="Century Gothic"/>
                <a:cs typeface="Century Gothic"/>
              </a:rPr>
              <a:t>Más allá de los </a:t>
            </a:r>
          </a:p>
          <a:p>
            <a:pPr algn="ctr"/>
            <a:r>
              <a:rPr lang="es-ES_tradnl" sz="1600" b="1" i="1" dirty="0" smtClean="0">
                <a:latin typeface="Century Gothic"/>
                <a:cs typeface="Century Gothic"/>
              </a:rPr>
              <a:t>conflictos internos</a:t>
            </a:r>
            <a:endParaRPr lang="es-ES_tradnl" sz="1600" dirty="0">
              <a:latin typeface="Century Gothic"/>
              <a:cs typeface="Century Gothic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55576" y="4427820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i="1" dirty="0" smtClean="0">
                <a:latin typeface="Century Gothic"/>
                <a:cs typeface="Century Gothic"/>
              </a:rPr>
              <a:t>Amplia</a:t>
            </a:r>
            <a:endParaRPr lang="es-ES_tradnl" sz="1600" dirty="0">
              <a:latin typeface="Century Gothic"/>
              <a:cs typeface="Century Gothic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-324544" y="5157192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i="1" dirty="0" smtClean="0">
                <a:latin typeface="Century Gothic"/>
                <a:cs typeface="Century Gothic"/>
              </a:rPr>
              <a:t>Plan de Trabajo</a:t>
            </a:r>
            <a:endParaRPr lang="es-ES_tradnl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161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544" y="1556792"/>
            <a:ext cx="4236720" cy="2370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213632" y="548680"/>
            <a:ext cx="4806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tx2">
                    <a:lumMod val="75000"/>
                  </a:schemeClr>
                </a:solidFill>
              </a:rPr>
              <a:t>Princi</a:t>
            </a:r>
            <a:r>
              <a:rPr lang="es-CO" sz="3600" b="1" dirty="0" smtClean="0">
                <a:solidFill>
                  <a:schemeClr val="tx2">
                    <a:lumMod val="75000"/>
                  </a:schemeClr>
                </a:solidFill>
              </a:rPr>
              <a:t>pios y Valores</a:t>
            </a:r>
            <a:endParaRPr lang="es-ES" sz="3600" dirty="0"/>
          </a:p>
        </p:txBody>
      </p:sp>
      <p:sp>
        <p:nvSpPr>
          <p:cNvPr id="7" name="Rectángulo 6"/>
          <p:cNvSpPr/>
          <p:nvPr/>
        </p:nvSpPr>
        <p:spPr>
          <a:xfrm>
            <a:off x="-36512" y="1484784"/>
            <a:ext cx="2832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- </a:t>
            </a:r>
            <a:r>
              <a:rPr lang="es-ES_tradnl" sz="2800" b="1" dirty="0"/>
              <a:t>Confianza mutua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9512" y="2833772"/>
            <a:ext cx="2047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-  </a:t>
            </a:r>
            <a:r>
              <a:rPr lang="es-ES_tradnl" sz="2800" b="1" dirty="0"/>
              <a:t>Solidaridad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9512" y="4077072"/>
            <a:ext cx="3925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- </a:t>
            </a:r>
            <a:r>
              <a:rPr lang="es-ES_tradnl" sz="2800" b="1" dirty="0"/>
              <a:t>Respeto por el territorio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910871" y="1556792"/>
            <a:ext cx="205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- </a:t>
            </a:r>
            <a:r>
              <a:rPr lang="es-ES_tradnl" sz="2800" b="1" dirty="0"/>
              <a:t>Fraternidad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788024" y="4725144"/>
            <a:ext cx="4403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- Consulta </a:t>
            </a:r>
            <a:r>
              <a:rPr lang="es-ES_tradnl" sz="2800" b="1" dirty="0"/>
              <a:t>previa interétnica</a:t>
            </a:r>
            <a:r>
              <a:rPr lang="es-ES_tradnl" sz="2800" b="1" dirty="0"/>
              <a:t> </a:t>
            </a:r>
            <a:endParaRPr lang="es-ES" sz="2800" b="1" dirty="0"/>
          </a:p>
        </p:txBody>
      </p:sp>
      <p:sp>
        <p:nvSpPr>
          <p:cNvPr id="12" name="Rectángulo 11"/>
          <p:cNvSpPr/>
          <p:nvPr/>
        </p:nvSpPr>
        <p:spPr>
          <a:xfrm>
            <a:off x="323528" y="5373216"/>
            <a:ext cx="4494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- </a:t>
            </a:r>
            <a:r>
              <a:rPr lang="es-ES_tradnl" sz="2800" b="1" dirty="0" smtClean="0"/>
              <a:t>Interés </a:t>
            </a:r>
            <a:r>
              <a:rPr lang="es-ES_tradnl" sz="2800" b="1" dirty="0"/>
              <a:t>interétnico colectivo</a:t>
            </a:r>
            <a:r>
              <a:rPr lang="es-ES_tradnl" sz="2800" b="1" dirty="0"/>
              <a:t> </a:t>
            </a:r>
            <a:endParaRPr lang="es-ES" sz="2800" b="1" dirty="0"/>
          </a:p>
        </p:txBody>
      </p:sp>
      <p:sp>
        <p:nvSpPr>
          <p:cNvPr id="13" name="Rectángulo 12"/>
          <p:cNvSpPr/>
          <p:nvPr/>
        </p:nvSpPr>
        <p:spPr>
          <a:xfrm>
            <a:off x="6588224" y="2780928"/>
            <a:ext cx="24801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s-ES_tradnl" sz="2800" b="1" dirty="0" smtClean="0"/>
              <a:t>Decisiones </a:t>
            </a:r>
          </a:p>
          <a:p>
            <a:pPr marL="457200" indent="-457200">
              <a:buFontTx/>
              <a:buChar char="-"/>
            </a:pPr>
            <a:r>
              <a:rPr lang="es-ES_tradnl" sz="2800" b="1" dirty="0" smtClean="0"/>
              <a:t>conversadas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193087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7869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_tradnl" sz="3600" b="1" dirty="0"/>
              <a:t>Tres Líneas de Trabajo para la Mesa</a:t>
            </a:r>
            <a:r>
              <a:rPr lang="es-ES_tradnl" b="1" dirty="0"/>
              <a:t>: </a:t>
            </a:r>
            <a:r>
              <a:rPr lang="es-ES_tradnl" dirty="0"/>
              <a:t/>
            </a:r>
            <a:br>
              <a:rPr lang="es-ES_tradnl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s-ES_tradnl" i="1" u="sng" dirty="0" smtClean="0"/>
              <a:t>Fortalecimiento </a:t>
            </a:r>
            <a:r>
              <a:rPr lang="es-ES_tradnl" i="1" u="sng" dirty="0"/>
              <a:t>interétnico</a:t>
            </a:r>
            <a:r>
              <a:rPr lang="es-ES_tradnl" dirty="0"/>
              <a:t>: Para todo el proceso interno entre las comunidades indígenas y negras: conflictos territoriales, encuentros locales, relacionamientos, trabajo organizativo, planeación, articulación, gestión, etc.</a:t>
            </a:r>
          </a:p>
          <a:p>
            <a:endParaRPr lang="es-ES_tradnl" dirty="0"/>
          </a:p>
          <a:p>
            <a:pPr lvl="0"/>
            <a:r>
              <a:rPr lang="es-ES_tradnl" i="1" u="sng" dirty="0"/>
              <a:t>Incidencia Política</a:t>
            </a:r>
            <a:r>
              <a:rPr lang="es-ES_tradnl" dirty="0"/>
              <a:t>: Para todo el proceso de relacionamiento externo para la defensa territorial, tiene que ver con aliados, la </a:t>
            </a:r>
            <a:r>
              <a:rPr lang="es-ES_tradnl" dirty="0" err="1"/>
              <a:t>visibilización</a:t>
            </a:r>
            <a:r>
              <a:rPr lang="es-ES_tradnl" dirty="0"/>
              <a:t>, la denuncia, la comunicación, las acciones de solidaridad, etc.</a:t>
            </a:r>
          </a:p>
          <a:p>
            <a:r>
              <a:rPr lang="es-ES_tradnl" dirty="0"/>
              <a:t> </a:t>
            </a:r>
          </a:p>
          <a:p>
            <a:pPr lvl="0"/>
            <a:r>
              <a:rPr lang="es-ES_tradnl" i="1" u="sng" dirty="0"/>
              <a:t>Investigación para la defensa territorial y la pervivencia cultural</a:t>
            </a:r>
            <a:r>
              <a:rPr lang="es-ES_tradnl" dirty="0"/>
              <a:t>: tiene que ver con dar a conocer lo que somos y potenciarlo para nuestras comunidades, qué tenemos, qué cuidamos, qué protegemos, qué somos.</a:t>
            </a:r>
          </a:p>
          <a:p>
            <a:r>
              <a:rPr lang="es-ES_tradnl" dirty="0"/>
              <a:t>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349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922114"/>
          </a:xfrm>
        </p:spPr>
        <p:txBody>
          <a:bodyPr/>
          <a:lstStyle/>
          <a:p>
            <a:r>
              <a:rPr lang="es-ES_tradnl" b="1" dirty="0" smtClean="0"/>
              <a:t>ACCIONES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608283" y="1035893"/>
            <a:ext cx="1000341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Encuentro Asamblea comunitario con INCODER para identificaci</a:t>
            </a:r>
            <a:r>
              <a:rPr lang="es-ES_tradnl" sz="2800" b="1" dirty="0" smtClean="0"/>
              <a:t>ón </a:t>
            </a:r>
          </a:p>
          <a:p>
            <a:r>
              <a:rPr lang="es-ES_tradnl" sz="2800" b="1" dirty="0"/>
              <a:t>d</a:t>
            </a:r>
            <a:r>
              <a:rPr lang="es-ES_tradnl" sz="2800" b="1" dirty="0" smtClean="0"/>
              <a:t>e Conflictos Territoriales Interétnicos</a:t>
            </a:r>
            <a:endParaRPr lang="es-ES_tradnl" sz="2800" b="1" dirty="0" smtClean="0"/>
          </a:p>
          <a:p>
            <a:endParaRPr lang="es-ES_tradnl" sz="2800" b="1" dirty="0"/>
          </a:p>
        </p:txBody>
      </p:sp>
      <p:pic>
        <p:nvPicPr>
          <p:cNvPr id="7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2191295"/>
            <a:ext cx="7354714" cy="3934867"/>
          </a:xfrm>
        </p:spPr>
      </p:pic>
    </p:spTree>
    <p:extLst>
      <p:ext uri="{BB962C8B-B14F-4D97-AF65-F5344CB8AC3E}">
        <p14:creationId xmlns:p14="http://schemas.microsoft.com/office/powerpoint/2010/main" val="2627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922114"/>
          </a:xfrm>
        </p:spPr>
        <p:txBody>
          <a:bodyPr/>
          <a:lstStyle/>
          <a:p>
            <a:r>
              <a:rPr lang="es-ES_tradnl" b="1" dirty="0" smtClean="0"/>
              <a:t>ACCIONES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608283" y="1035893"/>
            <a:ext cx="859271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Encuentro Asambleario con INCODER para identificaci</a:t>
            </a:r>
            <a:r>
              <a:rPr lang="es-ES_tradnl" sz="2800" b="1" dirty="0" smtClean="0"/>
              <a:t>ón </a:t>
            </a:r>
          </a:p>
          <a:p>
            <a:r>
              <a:rPr lang="es-ES_tradnl" sz="2800" b="1" dirty="0"/>
              <a:t>d</a:t>
            </a:r>
            <a:r>
              <a:rPr lang="es-ES_tradnl" sz="2800" b="1" dirty="0" smtClean="0"/>
              <a:t>e Conflictos Territoriales Interétnicos</a:t>
            </a:r>
            <a:endParaRPr lang="es-ES_tradnl" sz="2800" b="1" dirty="0" smtClean="0"/>
          </a:p>
          <a:p>
            <a:endParaRPr lang="es-ES_tradnl" sz="2800" b="1" dirty="0"/>
          </a:p>
        </p:txBody>
      </p:sp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256" y="2120710"/>
            <a:ext cx="7283152" cy="4005453"/>
          </a:xfrm>
        </p:spPr>
      </p:pic>
    </p:spTree>
    <p:extLst>
      <p:ext uri="{BB962C8B-B14F-4D97-AF65-F5344CB8AC3E}">
        <p14:creationId xmlns:p14="http://schemas.microsoft.com/office/powerpoint/2010/main" val="17978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922114"/>
          </a:xfrm>
        </p:spPr>
        <p:txBody>
          <a:bodyPr/>
          <a:lstStyle/>
          <a:p>
            <a:r>
              <a:rPr lang="es-ES_tradnl" b="1" dirty="0" smtClean="0"/>
              <a:t>ACCIONES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608283" y="963885"/>
            <a:ext cx="859271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Encuentro Asambleario con INCODER para identificaci</a:t>
            </a:r>
            <a:r>
              <a:rPr lang="es-ES_tradnl" sz="2800" b="1" dirty="0" smtClean="0"/>
              <a:t>ón </a:t>
            </a:r>
          </a:p>
          <a:p>
            <a:r>
              <a:rPr lang="es-ES_tradnl" sz="2800" b="1" dirty="0"/>
              <a:t>d</a:t>
            </a:r>
            <a:r>
              <a:rPr lang="es-ES_tradnl" sz="2800" b="1" dirty="0" smtClean="0"/>
              <a:t>e Conflictos Territoriales Interétnicos</a:t>
            </a:r>
            <a:endParaRPr lang="es-ES_tradnl" sz="2800" b="1" dirty="0" smtClean="0"/>
          </a:p>
          <a:p>
            <a:endParaRPr lang="es-ES_tradnl" sz="2800" b="1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2199453"/>
            <a:ext cx="7211144" cy="396585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27707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528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63477"/>
            <a:ext cx="5830840" cy="4345843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922114"/>
          </a:xfrm>
        </p:spPr>
        <p:txBody>
          <a:bodyPr/>
          <a:lstStyle/>
          <a:p>
            <a:r>
              <a:rPr lang="es-ES_tradnl" b="1" dirty="0" smtClean="0"/>
              <a:t>ACCIONES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608283" y="980728"/>
            <a:ext cx="817210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Reuniones de la Mesa en Quibd</a:t>
            </a:r>
            <a:r>
              <a:rPr lang="es-ES_tradnl" sz="2800" b="1" dirty="0" smtClean="0"/>
              <a:t>ó para la construcción </a:t>
            </a:r>
          </a:p>
          <a:p>
            <a:r>
              <a:rPr lang="es-ES_tradnl" sz="2800" b="1" dirty="0"/>
              <a:t>d</a:t>
            </a:r>
            <a:r>
              <a:rPr lang="es-ES_tradnl" sz="2800" b="1" dirty="0" smtClean="0"/>
              <a:t>e acuerdos de relacionamiento</a:t>
            </a:r>
            <a:endParaRPr lang="es-ES_tradnl" sz="2800" b="1" dirty="0" smtClean="0"/>
          </a:p>
          <a:p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209317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1988840"/>
            <a:ext cx="7787208" cy="4137323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>ACCIONES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08283" y="1035893"/>
            <a:ext cx="806164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Reuni</a:t>
            </a:r>
            <a:r>
              <a:rPr lang="es-ES_tradnl" sz="2800" b="1" dirty="0" smtClean="0"/>
              <a:t>ones de incidencia de la mesa con instituciones </a:t>
            </a:r>
          </a:p>
          <a:p>
            <a:r>
              <a:rPr lang="es-ES_tradnl" sz="2800" b="1" dirty="0" smtClean="0"/>
              <a:t>Públicas. INCODER</a:t>
            </a:r>
            <a:endParaRPr lang="es-ES_tradnl" sz="2800" b="1" dirty="0" smtClean="0"/>
          </a:p>
          <a:p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378941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3312368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3312368" cy="16561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6 CuadroTexto"/>
          <p:cNvSpPr txBox="1"/>
          <p:nvPr/>
        </p:nvSpPr>
        <p:spPr>
          <a:xfrm>
            <a:off x="395536" y="404664"/>
            <a:ext cx="4752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tx2">
                    <a:lumMod val="75000"/>
                  </a:schemeClr>
                </a:solidFill>
              </a:rPr>
              <a:t>Contexto Territorial</a:t>
            </a:r>
            <a:endParaRPr lang="es-CO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107504" y="116713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latin typeface="Century Gothic" panose="020B0502020202020204" pitchFamily="34" charset="0"/>
              </a:rPr>
              <a:t>Región Atrato Medio</a:t>
            </a:r>
          </a:p>
        </p:txBody>
      </p:sp>
      <p:sp>
        <p:nvSpPr>
          <p:cNvPr id="12" name="4 CuadroTexto"/>
          <p:cNvSpPr txBox="1"/>
          <p:nvPr/>
        </p:nvSpPr>
        <p:spPr>
          <a:xfrm>
            <a:off x="179512" y="1633439"/>
            <a:ext cx="5544616" cy="553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Century Gothic" panose="020B0502020202020204" pitchFamily="34" charset="0"/>
              </a:rPr>
              <a:t>Municipios de Vigía del Fuerte, </a:t>
            </a:r>
            <a:r>
              <a:rPr lang="es-MX" sz="2000" dirty="0" smtClean="0">
                <a:latin typeface="Century Gothic" panose="020B0502020202020204" pitchFamily="34" charset="0"/>
              </a:rPr>
              <a:t>Murindó y </a:t>
            </a:r>
            <a:r>
              <a:rPr lang="es-MX" sz="2000" dirty="0" smtClean="0">
                <a:latin typeface="Century Gothic" panose="020B0502020202020204" pitchFamily="34" charset="0"/>
              </a:rPr>
              <a:t>Urrao.</a:t>
            </a:r>
          </a:p>
          <a:p>
            <a:pPr algn="just"/>
            <a:endParaRPr lang="es-MX" sz="2000" dirty="0">
              <a:latin typeface="Century Gothic" panose="020B0502020202020204" pitchFamily="34" charset="0"/>
            </a:endParaRPr>
          </a:p>
          <a:p>
            <a:pPr algn="just"/>
            <a:r>
              <a:rPr lang="es-MX" sz="2000" dirty="0" smtClean="0">
                <a:latin typeface="Century Gothic" panose="020B0502020202020204" pitchFamily="34" charset="0"/>
              </a:rPr>
              <a:t>Ricos en biodiversidad. Selvas húmedas</a:t>
            </a:r>
          </a:p>
          <a:p>
            <a:pPr algn="just"/>
            <a:endParaRPr lang="es-MX" sz="20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2000" dirty="0" smtClean="0">
                <a:latin typeface="Century Gothic" panose="020B0502020202020204" pitchFamily="34" charset="0"/>
              </a:rPr>
              <a:t>187.14 Hectáreas      56% Territorio</a:t>
            </a:r>
          </a:p>
          <a:p>
            <a:pPr algn="just"/>
            <a:endParaRPr lang="es-MX" sz="2200" dirty="0">
              <a:latin typeface="Century Gothic" panose="020B0502020202020204" pitchFamily="34" charset="0"/>
            </a:endParaRPr>
          </a:p>
          <a:p>
            <a:pPr algn="just"/>
            <a:r>
              <a:rPr lang="es-MX" sz="2000" b="1" dirty="0">
                <a:latin typeface="Century Gothic" panose="020B0502020202020204" pitchFamily="34" charset="0"/>
              </a:rPr>
              <a:t>9</a:t>
            </a:r>
            <a:r>
              <a:rPr lang="es-MX" sz="2000" b="1" dirty="0" smtClean="0">
                <a:latin typeface="Century Gothic" panose="020B0502020202020204" pitchFamily="34" charset="0"/>
              </a:rPr>
              <a:t> </a:t>
            </a:r>
            <a:r>
              <a:rPr lang="es-MX" sz="2000" b="1" dirty="0" smtClean="0">
                <a:latin typeface="Century Gothic" panose="020B0502020202020204" pitchFamily="34" charset="0"/>
              </a:rPr>
              <a:t>Resguardos Indígenas:</a:t>
            </a:r>
          </a:p>
          <a:p>
            <a:pPr algn="just"/>
            <a:endParaRPr lang="es-MX" sz="14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latin typeface="Century Gothic" panose="020B0502020202020204" pitchFamily="34" charset="0"/>
              </a:rPr>
              <a:t>Vigía</a:t>
            </a:r>
            <a:r>
              <a:rPr lang="es-MX" sz="1400" dirty="0" smtClean="0">
                <a:latin typeface="Century Gothic" panose="020B0502020202020204" pitchFamily="34" charset="0"/>
              </a:rPr>
              <a:t>: Jarapetó, Guaguandó, El Salado y 								      </a:t>
            </a:r>
            <a:r>
              <a:rPr lang="es-MX" sz="1400" dirty="0">
                <a:latin typeface="Century Gothic" panose="020B0502020202020204" pitchFamily="34" charset="0"/>
              </a:rPr>
              <a:t>	</a:t>
            </a:r>
            <a:r>
              <a:rPr lang="es-MX" sz="1400" dirty="0" smtClean="0">
                <a:latin typeface="Century Gothic" panose="020B0502020202020204" pitchFamily="34" charset="0"/>
              </a:rPr>
              <a:t>Jengadó- Partadó.</a:t>
            </a:r>
          </a:p>
          <a:p>
            <a:pPr algn="just"/>
            <a:endParaRPr lang="es-MX" sz="1400" dirty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latin typeface="Century Gothic" panose="020B0502020202020204" pitchFamily="34" charset="0"/>
              </a:rPr>
              <a:t>Murindó: </a:t>
            </a:r>
            <a:r>
              <a:rPr lang="es-MX" sz="1400" dirty="0" smtClean="0">
                <a:latin typeface="Century Gothic" panose="020B0502020202020204" pitchFamily="34" charset="0"/>
              </a:rPr>
              <a:t>	Río Chageradó y Río Murindó</a:t>
            </a:r>
          </a:p>
          <a:p>
            <a:pPr algn="just"/>
            <a:endParaRPr lang="es-MX" sz="1400" b="1" dirty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latin typeface="Century Gothic" panose="020B0502020202020204" pitchFamily="34" charset="0"/>
              </a:rPr>
              <a:t>Urrao:	</a:t>
            </a:r>
            <a:r>
              <a:rPr lang="es-MX" sz="1400" dirty="0" smtClean="0">
                <a:latin typeface="Century Gothic" panose="020B0502020202020204" pitchFamily="34" charset="0"/>
              </a:rPr>
              <a:t>Andabú, Majoré Amburá y Valle de Pérdidas.</a:t>
            </a:r>
          </a:p>
          <a:p>
            <a:pPr algn="just"/>
            <a:endParaRPr lang="es-MX" sz="1400" b="1" dirty="0">
              <a:latin typeface="Century Gothic" panose="020B0502020202020204" pitchFamily="34" charset="0"/>
            </a:endParaRPr>
          </a:p>
          <a:p>
            <a:pPr algn="just"/>
            <a:r>
              <a:rPr lang="es-MX" sz="1400" b="1" dirty="0" smtClean="0">
                <a:latin typeface="Century Gothic" panose="020B0502020202020204" pitchFamily="34" charset="0"/>
              </a:rPr>
              <a:t>Frontino:	</a:t>
            </a:r>
            <a:r>
              <a:rPr lang="es-MX" sz="1400" dirty="0" smtClean="0">
                <a:latin typeface="Century Gothic" panose="020B0502020202020204" pitchFamily="34" charset="0"/>
              </a:rPr>
              <a:t>Chaquenodá, Murrí Pantanos y Nusidó</a:t>
            </a:r>
            <a:r>
              <a:rPr lang="es-MX" sz="1400" b="1" dirty="0" smtClean="0">
                <a:latin typeface="Century Gothic" panose="020B0502020202020204" pitchFamily="34" charset="0"/>
              </a:rPr>
              <a:t>	</a:t>
            </a:r>
            <a:endParaRPr lang="es-MX" sz="1400" b="1" dirty="0">
              <a:latin typeface="Century Gothic" panose="020B0502020202020204" pitchFamily="34" charset="0"/>
            </a:endParaRPr>
          </a:p>
          <a:p>
            <a:pPr algn="just"/>
            <a:endParaRPr lang="es-MX" sz="2200" dirty="0" smtClean="0">
              <a:latin typeface="Century Gothic" panose="020B0502020202020204" pitchFamily="34" charset="0"/>
            </a:endParaRPr>
          </a:p>
          <a:p>
            <a:pPr algn="just"/>
            <a:endParaRPr lang="es-MX" sz="2200" dirty="0" smtClean="0">
              <a:latin typeface="Century Gothic" panose="020B0502020202020204" pitchFamily="34" charset="0"/>
            </a:endParaRPr>
          </a:p>
          <a:p>
            <a:pPr algn="just"/>
            <a:endParaRPr lang="es-MX" sz="2200" dirty="0" smtClean="0"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5" y="2564904"/>
            <a:ext cx="3312369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48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>ACCIONES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08283" y="1035893"/>
            <a:ext cx="78549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Asambleas Inter</a:t>
            </a:r>
            <a:r>
              <a:rPr lang="es-ES_tradnl" sz="2800" b="1" dirty="0" smtClean="0"/>
              <a:t>étnicas de concertación de linderos</a:t>
            </a:r>
            <a:endParaRPr lang="es-ES_tradnl" sz="2800" b="1" dirty="0" smtClean="0"/>
          </a:p>
          <a:p>
            <a:endParaRPr lang="es-ES_tradnl" sz="2800" b="1" dirty="0"/>
          </a:p>
        </p:txBody>
      </p:sp>
      <p:pic>
        <p:nvPicPr>
          <p:cNvPr id="8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1883100"/>
            <a:ext cx="7715200" cy="4243063"/>
          </a:xfrm>
        </p:spPr>
      </p:pic>
    </p:spTree>
    <p:extLst>
      <p:ext uri="{BB962C8B-B14F-4D97-AF65-F5344CB8AC3E}">
        <p14:creationId xmlns:p14="http://schemas.microsoft.com/office/powerpoint/2010/main" val="175784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:\Users\JOVANNY\Desktop\JOVANNY SINIGUI\PROYECTO ALMACIGA\FOTOS RRECORIDOS FRONTINO\2015-09-02 RECORRIDOS FRONTINO\RECORRIDOS FRONTINO 08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816424" cy="2376264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Imagen 5" descr="C:\Users\JOVANNY\Desktop\JOVANNY SINIGUI\PROYECTO ALMACIGA\FOTOS RRECORIDOS FRONTINO\2015-09-02 RECORRIDOS FRONTINO\RECORRIDOS FRONTINO 10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600400" cy="2376264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888671"/>
            <a:ext cx="3312368" cy="23575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843046"/>
            <a:ext cx="3384376" cy="253828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23528" y="2924944"/>
            <a:ext cx="84791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Recorridos territoriales inter</a:t>
            </a:r>
            <a:r>
              <a:rPr lang="es-ES_tradnl" sz="2800" b="1" dirty="0" smtClean="0"/>
              <a:t>étnicos de reconocimiento, </a:t>
            </a:r>
          </a:p>
          <a:p>
            <a:r>
              <a:rPr lang="es-ES_tradnl" sz="2800" b="1" dirty="0" smtClean="0"/>
              <a:t>verificación y corrección de linderos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342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ESCENARIOS DE FUTURO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496" y="1412776"/>
            <a:ext cx="9161482" cy="4832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ASAMBLEAS INTER</a:t>
            </a:r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ÉTNICAS LOCALES PARA EL TRABAJO</a:t>
            </a:r>
          </a:p>
          <a:p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     CONJUNTO, ARTICULACIÓN, GESTIÓN</a:t>
            </a:r>
          </a:p>
          <a:p>
            <a:endParaRPr lang="es-ES_tradnl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ACUERDOS TERRITORIALES INTERÉTNICOS</a:t>
            </a:r>
          </a:p>
          <a:p>
            <a:pPr marL="457200" indent="-457200">
              <a:buFontTx/>
              <a:buChar char="-"/>
            </a:pPr>
            <a:endParaRPr lang="es-ES_tradnl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PLAN DE ACCI</a:t>
            </a:r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ÓN E</a:t>
            </a:r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 INCIDENCIA INTER</a:t>
            </a:r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ÉTNICA PARA </a:t>
            </a:r>
          </a:p>
          <a:p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      LA DEFENSA TERITORIAL</a:t>
            </a:r>
          </a:p>
          <a:p>
            <a:endParaRPr lang="es-ES_tradnl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VINCULACIÓN DE OTRAS ORGANIZACIONES INDÍGENAS Y </a:t>
            </a:r>
          </a:p>
          <a:p>
            <a:r>
              <a:rPr lang="es-ES_tradnl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2800" b="1" dirty="0" smtClean="0">
                <a:solidFill>
                  <a:schemeClr val="accent3">
                    <a:lumMod val="50000"/>
                  </a:schemeClr>
                </a:solidFill>
              </a:rPr>
              <a:t>     NEGRAS DE LA REGIÓN</a:t>
            </a:r>
            <a:endParaRPr lang="es-ES_tradnl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78755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879335"/>
            <a:ext cx="4032448" cy="478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8 Imagen" descr="Abibe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48" y="764704"/>
            <a:ext cx="3995936" cy="517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1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2204864"/>
            <a:ext cx="4546847" cy="3921299"/>
          </a:xfrm>
        </p:spPr>
      </p:pic>
      <p:sp>
        <p:nvSpPr>
          <p:cNvPr id="5" name="4 CuadroTex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tx2">
                    <a:lumMod val="75000"/>
                  </a:schemeClr>
                </a:solidFill>
              </a:rPr>
              <a:t>Situación Actual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9512" y="1412776"/>
            <a:ext cx="8606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Conflictos Inter</a:t>
            </a:r>
            <a:r>
              <a:rPr lang="es-ES_tradnl" sz="2800" b="1" dirty="0" smtClean="0"/>
              <a:t>étnicos por desconocimiento de linderos: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323528" y="2552124"/>
            <a:ext cx="3680252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dirty="0" smtClean="0"/>
              <a:t>Extracci</a:t>
            </a:r>
            <a:r>
              <a:rPr lang="es-ES_tradnl" sz="2600" dirty="0" smtClean="0"/>
              <a:t>ón de maderas</a:t>
            </a:r>
          </a:p>
          <a:p>
            <a:endParaRPr lang="es-ES_tradnl" sz="2600" dirty="0"/>
          </a:p>
          <a:p>
            <a:r>
              <a:rPr lang="es-ES_tradnl" sz="2600" dirty="0" smtClean="0"/>
              <a:t>Minería </a:t>
            </a:r>
          </a:p>
          <a:p>
            <a:endParaRPr lang="es-ES_tradnl" sz="2600" dirty="0"/>
          </a:p>
          <a:p>
            <a:r>
              <a:rPr lang="es-ES_tradnl" sz="2600" dirty="0" smtClean="0"/>
              <a:t>Construcción de vías</a:t>
            </a:r>
          </a:p>
          <a:p>
            <a:endParaRPr lang="es-ES_tradnl" sz="2600" dirty="0"/>
          </a:p>
          <a:p>
            <a:r>
              <a:rPr lang="es-ES_tradnl" sz="2600" dirty="0" smtClean="0"/>
              <a:t>Afectación sitios sagrados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78546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1657" y="2132856"/>
            <a:ext cx="4546847" cy="3921299"/>
          </a:xfrm>
        </p:spPr>
      </p:pic>
      <p:sp>
        <p:nvSpPr>
          <p:cNvPr id="5" name="4 CuadroTex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tx2">
                    <a:lumMod val="75000"/>
                  </a:schemeClr>
                </a:solidFill>
              </a:rPr>
              <a:t>Situación Actual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9512" y="1412776"/>
            <a:ext cx="8874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Amenazas por negociaci</a:t>
            </a:r>
            <a:r>
              <a:rPr lang="es-ES_tradnl" sz="2800" b="1" dirty="0" smtClean="0"/>
              <a:t>ón “proceso de paz en La Habana”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-68555" y="2420888"/>
            <a:ext cx="5288627" cy="3693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s-ES_tradnl" sz="2600" dirty="0" smtClean="0"/>
              <a:t>Disputa territorial con campesinos</a:t>
            </a:r>
            <a:endParaRPr lang="es-ES_tradnl" sz="2600" dirty="0" smtClean="0"/>
          </a:p>
          <a:p>
            <a:endParaRPr lang="es-ES_tradnl" sz="2600" dirty="0"/>
          </a:p>
          <a:p>
            <a:pPr marL="457200" indent="-457200">
              <a:buFont typeface="Arial"/>
              <a:buChar char="•"/>
            </a:pPr>
            <a:r>
              <a:rPr lang="es-ES_tradnl" sz="2600" dirty="0" smtClean="0"/>
              <a:t>Áreas de concentración de grupos</a:t>
            </a:r>
          </a:p>
          <a:p>
            <a:r>
              <a:rPr lang="es-ES_tradnl" sz="2600" dirty="0" smtClean="0"/>
              <a:t>desmovilizados</a:t>
            </a:r>
          </a:p>
          <a:p>
            <a:endParaRPr lang="es-ES_tradnl" sz="2600" dirty="0"/>
          </a:p>
          <a:p>
            <a:pPr marL="457200" indent="-457200">
              <a:buFont typeface="Arial"/>
              <a:buChar char="•"/>
            </a:pPr>
            <a:r>
              <a:rPr lang="es-ES_tradnl" sz="2600" dirty="0" smtClean="0"/>
              <a:t>Cambia conflicto armado por </a:t>
            </a:r>
          </a:p>
          <a:p>
            <a:r>
              <a:rPr lang="es-ES_tradnl" sz="2600" dirty="0" smtClean="0"/>
              <a:t>conflicto con Multinacionales y el</a:t>
            </a:r>
          </a:p>
          <a:p>
            <a:r>
              <a:rPr lang="es-ES_tradnl" sz="2600" dirty="0" smtClean="0"/>
              <a:t>Desarrollo económico nacional</a:t>
            </a:r>
          </a:p>
          <a:p>
            <a:endParaRPr lang="es-ES_tradnl" sz="2600" dirty="0"/>
          </a:p>
        </p:txBody>
      </p:sp>
    </p:spTree>
    <p:extLst>
      <p:ext uri="{BB962C8B-B14F-4D97-AF65-F5344CB8AC3E}">
        <p14:creationId xmlns:p14="http://schemas.microsoft.com/office/powerpoint/2010/main" val="150288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24" y="2348880"/>
            <a:ext cx="6851104" cy="3767844"/>
          </a:xfrm>
        </p:spPr>
      </p:pic>
      <p:sp>
        <p:nvSpPr>
          <p:cNvPr id="5" name="4 CuadroTexto"/>
          <p:cNvSpPr txBox="1">
            <a:spLocks noGrp="1"/>
          </p:cNvSpPr>
          <p:nvPr>
            <p:ph type="title"/>
          </p:nvPr>
        </p:nvSpPr>
        <p:spPr>
          <a:xfrm>
            <a:off x="2051720" y="561454"/>
            <a:ext cx="4828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tx2">
                    <a:lumMod val="75000"/>
                  </a:schemeClr>
                </a:solidFill>
              </a:rPr>
              <a:t>Situación Actual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3528" y="1412776"/>
            <a:ext cx="857413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Amenaza por plan infraestructura para los proyectos del</a:t>
            </a:r>
          </a:p>
          <a:p>
            <a:r>
              <a:rPr lang="es-ES_tradnl" sz="2800" b="1" dirty="0"/>
              <a:t>m</a:t>
            </a:r>
            <a:r>
              <a:rPr lang="es-ES_tradnl" sz="2800" b="1" dirty="0" smtClean="0"/>
              <a:t>odelo de desarrollo</a:t>
            </a:r>
          </a:p>
          <a:p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308014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1412776"/>
            <a:ext cx="6444207" cy="4750959"/>
          </a:xfrm>
          <a:prstGeom prst="rect">
            <a:avLst/>
          </a:prstGeom>
        </p:spPr>
      </p:pic>
      <p:sp>
        <p:nvSpPr>
          <p:cNvPr id="3" name="4 CuadroTexto"/>
          <p:cNvSpPr txBox="1"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tx2">
                    <a:lumMod val="75000"/>
                  </a:schemeClr>
                </a:solidFill>
              </a:rPr>
              <a:t>Situación Actual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3528" y="1628800"/>
            <a:ext cx="333742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Amenazas por</a:t>
            </a:r>
          </a:p>
          <a:p>
            <a:r>
              <a:rPr lang="es-ES_tradnl" sz="2800" b="1" dirty="0" smtClean="0"/>
              <a:t>Concesiones Mineras </a:t>
            </a:r>
          </a:p>
          <a:p>
            <a:r>
              <a:rPr lang="es-ES_tradnl" sz="2800" b="1" dirty="0" smtClean="0"/>
              <a:t>a Multinacionales en</a:t>
            </a:r>
          </a:p>
          <a:p>
            <a:r>
              <a:rPr lang="es-ES_tradnl" sz="2800" b="1" dirty="0" smtClean="0"/>
              <a:t>Territorios Ind</a:t>
            </a:r>
            <a:r>
              <a:rPr lang="es-ES_tradnl" sz="2800" b="1" dirty="0" smtClean="0"/>
              <a:t>ígenas</a:t>
            </a:r>
            <a:endParaRPr lang="es-ES_tradnl" sz="2800" b="1" dirty="0" smtClean="0"/>
          </a:p>
          <a:p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84603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1866687"/>
            <a:ext cx="7423416" cy="4082593"/>
          </a:xfrm>
        </p:spPr>
      </p:pic>
      <p:sp>
        <p:nvSpPr>
          <p:cNvPr id="5" name="4 CuadroTex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tx2">
                    <a:lumMod val="75000"/>
                  </a:schemeClr>
                </a:solidFill>
              </a:rPr>
              <a:t>Situación Actual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08283" y="1124744"/>
            <a:ext cx="76361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Amenaza por expansi</a:t>
            </a:r>
            <a:r>
              <a:rPr lang="es-ES_tradnl" sz="2800" b="1" dirty="0" smtClean="0"/>
              <a:t>ón de la ganadería extensiva </a:t>
            </a:r>
            <a:endParaRPr lang="es-ES_tradnl" sz="2800" b="1" dirty="0" smtClean="0"/>
          </a:p>
          <a:p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118357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132856"/>
            <a:ext cx="7609545" cy="4176464"/>
          </a:xfrm>
          <a:prstGeom prst="rect">
            <a:avLst/>
          </a:prstGeom>
        </p:spPr>
      </p:pic>
      <p:sp>
        <p:nvSpPr>
          <p:cNvPr id="5" name="4 CuadroTexto"/>
          <p:cNvSpPr txBox="1">
            <a:spLocks noGrp="1"/>
          </p:cNvSpPr>
          <p:nvPr>
            <p:ph type="title"/>
          </p:nvPr>
        </p:nvSpPr>
        <p:spPr>
          <a:xfrm>
            <a:off x="2051720" y="561454"/>
            <a:ext cx="4828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tx2">
                    <a:lumMod val="75000"/>
                  </a:schemeClr>
                </a:solidFill>
              </a:rPr>
              <a:t>Situación Actual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3528" y="1412776"/>
            <a:ext cx="89081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/>
              <a:t>Amenaza por expansi</a:t>
            </a:r>
            <a:r>
              <a:rPr lang="es-ES_tradnl" sz="2800" b="1" dirty="0" smtClean="0"/>
              <a:t>ón de </a:t>
            </a:r>
            <a:r>
              <a:rPr lang="es-ES_tradnl" sz="2800" b="1" dirty="0"/>
              <a:t>m</a:t>
            </a:r>
            <a:r>
              <a:rPr lang="es-ES_tradnl" sz="2800" b="1" dirty="0" smtClean="0"/>
              <a:t>onocultivos agroindustriales</a:t>
            </a:r>
          </a:p>
          <a:p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238272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452</Words>
  <Application>Microsoft Macintosh PowerPoint</Application>
  <PresentationFormat>Presentación en pantalla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Situación Actual</vt:lpstr>
      <vt:lpstr>Situación Actual</vt:lpstr>
      <vt:lpstr>Situación Actual</vt:lpstr>
      <vt:lpstr>Situación Actual</vt:lpstr>
      <vt:lpstr>Situación Actual</vt:lpstr>
      <vt:lpstr>Situación Actual</vt:lpstr>
      <vt:lpstr>Situación Actual</vt:lpstr>
      <vt:lpstr>Presentación de PowerPoint</vt:lpstr>
      <vt:lpstr>Mesa Interétnica</vt:lpstr>
      <vt:lpstr>Presentación de PowerPoint</vt:lpstr>
      <vt:lpstr>Tres Líneas de Trabajo para la Mesa:  </vt:lpstr>
      <vt:lpstr>ACCIONES</vt:lpstr>
      <vt:lpstr>ACCIONES</vt:lpstr>
      <vt:lpstr>ACCIONES</vt:lpstr>
      <vt:lpstr>ACCIONES</vt:lpstr>
      <vt:lpstr>ACCIONES</vt:lpstr>
      <vt:lpstr>ACCIONES</vt:lpstr>
      <vt:lpstr>Presentación de PowerPoint</vt:lpstr>
      <vt:lpstr>ESCENARIOS DE FUTURO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198</cp:revision>
  <dcterms:created xsi:type="dcterms:W3CDTF">2014-03-11T13:25:28Z</dcterms:created>
  <dcterms:modified xsi:type="dcterms:W3CDTF">2016-06-10T16:22:58Z</dcterms:modified>
</cp:coreProperties>
</file>